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7"/>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2" r:id="rId19"/>
    <p:sldId id="275" r:id="rId20"/>
    <p:sldId id="276" r:id="rId21"/>
    <p:sldId id="277" r:id="rId22"/>
    <p:sldId id="278" r:id="rId23"/>
    <p:sldId id="360" r:id="rId24"/>
    <p:sldId id="361" r:id="rId25"/>
    <p:sldId id="388" r:id="rId26"/>
    <p:sldId id="389" r:id="rId27"/>
    <p:sldId id="279" r:id="rId28"/>
    <p:sldId id="280" r:id="rId29"/>
    <p:sldId id="281" r:id="rId30"/>
    <p:sldId id="282" r:id="rId31"/>
    <p:sldId id="362" r:id="rId32"/>
    <p:sldId id="321" r:id="rId33"/>
    <p:sldId id="363" r:id="rId34"/>
    <p:sldId id="323" r:id="rId35"/>
    <p:sldId id="324" r:id="rId36"/>
    <p:sldId id="325" r:id="rId37"/>
    <p:sldId id="326" r:id="rId38"/>
    <p:sldId id="327" r:id="rId39"/>
    <p:sldId id="328" r:id="rId40"/>
    <p:sldId id="329" r:id="rId41"/>
    <p:sldId id="331" r:id="rId42"/>
    <p:sldId id="387" r:id="rId43"/>
    <p:sldId id="287" r:id="rId44"/>
    <p:sldId id="288" r:id="rId45"/>
    <p:sldId id="289" r:id="rId46"/>
    <p:sldId id="290" r:id="rId47"/>
    <p:sldId id="291" r:id="rId48"/>
    <p:sldId id="292" r:id="rId49"/>
    <p:sldId id="295" r:id="rId50"/>
    <p:sldId id="293" r:id="rId51"/>
    <p:sldId id="294" r:id="rId52"/>
    <p:sldId id="296" r:id="rId53"/>
    <p:sldId id="390" r:id="rId54"/>
    <p:sldId id="364" r:id="rId55"/>
    <p:sldId id="297" r:id="rId56"/>
    <p:sldId id="298" r:id="rId57"/>
    <p:sldId id="299" r:id="rId58"/>
    <p:sldId id="300" r:id="rId59"/>
    <p:sldId id="301" r:id="rId60"/>
    <p:sldId id="302" r:id="rId61"/>
    <p:sldId id="376" r:id="rId62"/>
    <p:sldId id="377" r:id="rId63"/>
    <p:sldId id="378" r:id="rId64"/>
    <p:sldId id="379" r:id="rId65"/>
    <p:sldId id="303" r:id="rId66"/>
    <p:sldId id="357" r:id="rId67"/>
    <p:sldId id="365" r:id="rId68"/>
    <p:sldId id="400" r:id="rId69"/>
    <p:sldId id="401" r:id="rId70"/>
    <p:sldId id="402" r:id="rId71"/>
    <p:sldId id="366" r:id="rId72"/>
    <p:sldId id="367" r:id="rId73"/>
    <p:sldId id="397" r:id="rId74"/>
    <p:sldId id="368" r:id="rId75"/>
    <p:sldId id="369" r:id="rId76"/>
    <p:sldId id="370" r:id="rId77"/>
    <p:sldId id="371" r:id="rId78"/>
    <p:sldId id="398" r:id="rId79"/>
    <p:sldId id="372" r:id="rId80"/>
    <p:sldId id="374" r:id="rId81"/>
    <p:sldId id="375" r:id="rId82"/>
    <p:sldId id="304" r:id="rId83"/>
    <p:sldId id="305" r:id="rId84"/>
    <p:sldId id="306" r:id="rId85"/>
    <p:sldId id="358" r:id="rId86"/>
    <p:sldId id="392" r:id="rId87"/>
    <p:sldId id="399" r:id="rId88"/>
    <p:sldId id="391" r:id="rId89"/>
    <p:sldId id="393" r:id="rId90"/>
    <p:sldId id="394" r:id="rId91"/>
    <p:sldId id="307" r:id="rId92"/>
    <p:sldId id="308" r:id="rId93"/>
    <p:sldId id="309" r:id="rId94"/>
    <p:sldId id="310" r:id="rId95"/>
    <p:sldId id="311" r:id="rId96"/>
    <p:sldId id="312" r:id="rId97"/>
    <p:sldId id="313" r:id="rId98"/>
    <p:sldId id="314" r:id="rId99"/>
    <p:sldId id="315" r:id="rId100"/>
    <p:sldId id="316" r:id="rId101"/>
    <p:sldId id="317" r:id="rId102"/>
    <p:sldId id="320" r:id="rId103"/>
    <p:sldId id="319" r:id="rId104"/>
    <p:sldId id="340" r:id="rId105"/>
    <p:sldId id="373" r:id="rId106"/>
    <p:sldId id="333" r:id="rId107"/>
    <p:sldId id="334" r:id="rId108"/>
    <p:sldId id="335" r:id="rId109"/>
    <p:sldId id="337" r:id="rId110"/>
    <p:sldId id="338" r:id="rId111"/>
    <p:sldId id="339" r:id="rId112"/>
    <p:sldId id="342" r:id="rId113"/>
    <p:sldId id="336" r:id="rId114"/>
    <p:sldId id="332" r:id="rId115"/>
    <p:sldId id="381" r:id="rId116"/>
    <p:sldId id="382" r:id="rId117"/>
    <p:sldId id="403" r:id="rId118"/>
    <p:sldId id="348" r:id="rId119"/>
    <p:sldId id="349" r:id="rId120"/>
    <p:sldId id="383" r:id="rId121"/>
    <p:sldId id="384" r:id="rId122"/>
    <p:sldId id="385" r:id="rId123"/>
    <p:sldId id="344" r:id="rId124"/>
    <p:sldId id="343" r:id="rId125"/>
    <p:sldId id="345" r:id="rId126"/>
    <p:sldId id="346" r:id="rId127"/>
    <p:sldId id="347" r:id="rId128"/>
    <p:sldId id="350" r:id="rId129"/>
    <p:sldId id="351" r:id="rId130"/>
    <p:sldId id="352" r:id="rId131"/>
    <p:sldId id="353" r:id="rId132"/>
    <p:sldId id="354" r:id="rId133"/>
    <p:sldId id="355" r:id="rId134"/>
    <p:sldId id="356" r:id="rId135"/>
    <p:sldId id="359"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3F161-8972-48AF-BDDD-E550DF4DA64B}" type="datetimeFigureOut">
              <a:rPr lang="en-US" smtClean="0"/>
              <a:pPr/>
              <a:t>4/7/2022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426BE-607D-4F76-A4FA-B65078C0E5F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83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IN"/>
            </a:p>
          </p:txBody>
        </p:sp>
        <p:sp>
          <p:nvSpPr>
            <p:cNvPr id="583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IN"/>
            </a:p>
          </p:txBody>
        </p:sp>
        <p:sp>
          <p:nvSpPr>
            <p:cNvPr id="583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IN"/>
            </a:p>
          </p:txBody>
        </p:sp>
        <p:sp>
          <p:nvSpPr>
            <p:cNvPr id="583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IN"/>
            </a:p>
          </p:txBody>
        </p:sp>
        <p:sp>
          <p:nvSpPr>
            <p:cNvPr id="583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IN"/>
            </a:p>
          </p:txBody>
        </p:sp>
        <p:sp>
          <p:nvSpPr>
            <p:cNvPr id="583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IN"/>
            </a:p>
          </p:txBody>
        </p:sp>
        <p:sp>
          <p:nvSpPr>
            <p:cNvPr id="583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IN"/>
            </a:p>
          </p:txBody>
        </p:sp>
        <p:sp>
          <p:nvSpPr>
            <p:cNvPr id="583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IN"/>
            </a:p>
          </p:txBody>
        </p:sp>
        <p:sp>
          <p:nvSpPr>
            <p:cNvPr id="583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IN"/>
            </a:p>
          </p:txBody>
        </p:sp>
        <p:sp>
          <p:nvSpPr>
            <p:cNvPr id="583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IN"/>
            </a:p>
          </p:txBody>
        </p:sp>
        <p:sp>
          <p:nvSpPr>
            <p:cNvPr id="583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IN"/>
            </a:p>
          </p:txBody>
        </p:sp>
        <p:sp>
          <p:nvSpPr>
            <p:cNvPr id="583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IN"/>
            </a:p>
          </p:txBody>
        </p:sp>
        <p:sp>
          <p:nvSpPr>
            <p:cNvPr id="583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IN"/>
            </a:p>
          </p:txBody>
        </p:sp>
        <p:sp>
          <p:nvSpPr>
            <p:cNvPr id="583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IN"/>
            </a:p>
          </p:txBody>
        </p:sp>
        <p:sp>
          <p:nvSpPr>
            <p:cNvPr id="583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IN"/>
            </a:p>
          </p:txBody>
        </p:sp>
        <p:sp>
          <p:nvSpPr>
            <p:cNvPr id="583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IN"/>
            </a:p>
          </p:txBody>
        </p:sp>
        <p:sp>
          <p:nvSpPr>
            <p:cNvPr id="583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IN"/>
            </a:p>
          </p:txBody>
        </p:sp>
        <p:sp>
          <p:nvSpPr>
            <p:cNvPr id="583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IN"/>
            </a:p>
          </p:txBody>
        </p:sp>
        <p:sp>
          <p:nvSpPr>
            <p:cNvPr id="583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IN"/>
            </a:p>
          </p:txBody>
        </p:sp>
        <p:sp>
          <p:nvSpPr>
            <p:cNvPr id="583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IN"/>
            </a:p>
          </p:txBody>
        </p:sp>
        <p:sp>
          <p:nvSpPr>
            <p:cNvPr id="583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IN"/>
            </a:p>
          </p:txBody>
        </p:sp>
        <p:sp>
          <p:nvSpPr>
            <p:cNvPr id="583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IN"/>
            </a:p>
          </p:txBody>
        </p:sp>
        <p:sp>
          <p:nvSpPr>
            <p:cNvPr id="583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IN"/>
            </a:p>
          </p:txBody>
        </p:sp>
        <p:sp>
          <p:nvSpPr>
            <p:cNvPr id="583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IN"/>
            </a:p>
          </p:txBody>
        </p:sp>
        <p:sp>
          <p:nvSpPr>
            <p:cNvPr id="583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IN"/>
            </a:p>
          </p:txBody>
        </p:sp>
        <p:sp>
          <p:nvSpPr>
            <p:cNvPr id="583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IN"/>
            </a:p>
          </p:txBody>
        </p:sp>
        <p:sp>
          <p:nvSpPr>
            <p:cNvPr id="583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IN"/>
            </a:p>
          </p:txBody>
        </p:sp>
        <p:sp>
          <p:nvSpPr>
            <p:cNvPr id="583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IN"/>
            </a:p>
          </p:txBody>
        </p:sp>
        <p:sp>
          <p:nvSpPr>
            <p:cNvPr id="583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IN"/>
            </a:p>
          </p:txBody>
        </p:sp>
        <p:sp>
          <p:nvSpPr>
            <p:cNvPr id="584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IN"/>
            </a:p>
          </p:txBody>
        </p:sp>
        <p:sp>
          <p:nvSpPr>
            <p:cNvPr id="584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IN"/>
            </a:p>
          </p:txBody>
        </p:sp>
        <p:sp>
          <p:nvSpPr>
            <p:cNvPr id="584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IN"/>
            </a:p>
          </p:txBody>
        </p:sp>
        <p:sp>
          <p:nvSpPr>
            <p:cNvPr id="584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IN"/>
            </a:p>
          </p:txBody>
        </p:sp>
        <p:sp>
          <p:nvSpPr>
            <p:cNvPr id="584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IN"/>
            </a:p>
          </p:txBody>
        </p:sp>
        <p:sp>
          <p:nvSpPr>
            <p:cNvPr id="584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IN"/>
            </a:p>
          </p:txBody>
        </p:sp>
        <p:sp>
          <p:nvSpPr>
            <p:cNvPr id="584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IN"/>
            </a:p>
          </p:txBody>
        </p:sp>
        <p:grpSp>
          <p:nvGrpSpPr>
            <p:cNvPr id="3" name="Group 39"/>
            <p:cNvGrpSpPr>
              <a:grpSpLocks/>
            </p:cNvGrpSpPr>
            <p:nvPr userDrawn="1"/>
          </p:nvGrpSpPr>
          <p:grpSpPr bwMode="auto">
            <a:xfrm>
              <a:off x="0" y="1632"/>
              <a:ext cx="5758" cy="1858"/>
              <a:chOff x="0" y="1632"/>
              <a:chExt cx="5758" cy="1858"/>
            </a:xfrm>
          </p:grpSpPr>
          <p:sp>
            <p:nvSpPr>
              <p:cNvPr id="584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IN"/>
              </a:p>
            </p:txBody>
          </p:sp>
          <p:sp>
            <p:nvSpPr>
              <p:cNvPr id="584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IN"/>
              </a:p>
            </p:txBody>
          </p:sp>
        </p:grpSp>
      </p:grpSp>
      <p:sp>
        <p:nvSpPr>
          <p:cNvPr id="5841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84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8412" name="Rectangle 44"/>
          <p:cNvSpPr>
            <a:spLocks noGrp="1" noChangeArrowheads="1"/>
          </p:cNvSpPr>
          <p:nvPr>
            <p:ph type="dt" sz="quarter" idx="2"/>
          </p:nvPr>
        </p:nvSpPr>
        <p:spPr/>
        <p:txBody>
          <a:bodyPr/>
          <a:lstStyle>
            <a:lvl1pPr>
              <a:defRPr/>
            </a:lvl1pPr>
          </a:lstStyle>
          <a:p>
            <a:fld id="{058B8E25-3BC6-4B7A-B0C7-3BAAE7701856}" type="datetime1">
              <a:rPr lang="en-US" smtClean="0"/>
              <a:pPr/>
              <a:t>4/7/2022</a:t>
            </a:fld>
            <a:endParaRPr lang="en-IN"/>
          </a:p>
        </p:txBody>
      </p:sp>
      <p:sp>
        <p:nvSpPr>
          <p:cNvPr id="58413" name="Rectangle 45"/>
          <p:cNvSpPr>
            <a:spLocks noGrp="1" noChangeArrowheads="1"/>
          </p:cNvSpPr>
          <p:nvPr>
            <p:ph type="ftr" sz="quarter" idx="3"/>
          </p:nvPr>
        </p:nvSpPr>
        <p:spPr/>
        <p:txBody>
          <a:bodyPr/>
          <a:lstStyle>
            <a:lvl1pPr>
              <a:defRPr/>
            </a:lvl1pPr>
          </a:lstStyle>
          <a:p>
            <a:endParaRPr lang="en-IN"/>
          </a:p>
        </p:txBody>
      </p:sp>
      <p:sp>
        <p:nvSpPr>
          <p:cNvPr id="58414" name="Rectangle 46"/>
          <p:cNvSpPr>
            <a:spLocks noGrp="1" noChangeArrowheads="1"/>
          </p:cNvSpPr>
          <p:nvPr>
            <p:ph type="sldNum" sz="quarter" idx="4"/>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fld id="{BCDFDE84-5189-45A0-928B-FEA18376A5D8}" type="datetime1">
              <a:rPr lang="en-US" smtClean="0"/>
              <a:pPr/>
              <a:t>4/7/2022</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fld id="{F64C4342-AF6F-4D32-B346-42F61F80D09D}" type="datetime1">
              <a:rPr lang="en-US" smtClean="0"/>
              <a:pPr/>
              <a:t>4/7/2022</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F9666ECE-6411-4C97-A9BF-ECDB060BA4BB}" type="datetime1">
              <a:rPr lang="en-US" smtClean="0"/>
              <a:pPr/>
              <a:t>4/7/2022</a:t>
            </a:fld>
            <a:endParaRPr lang="en-I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IN"/>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fld id="{E7E99FA4-6E21-4C73-9FEF-BE18E4211545}" type="datetime1">
              <a:rPr lang="en-US" smtClean="0"/>
              <a:pPr/>
              <a:t>4/7/2022</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882B041-C861-4009-9EFC-C94E37596E2D}" type="datetime1">
              <a:rPr lang="en-US" smtClean="0"/>
              <a:pPr/>
              <a:t>4/7/2022</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lvl1pPr>
          </a:lstStyle>
          <a:p>
            <a:fld id="{0C3F3E3F-55C7-44ED-B0E2-13310A37B782}" type="datetime1">
              <a:rPr lang="en-US" smtClean="0"/>
              <a:pPr/>
              <a:t>4/7/2022</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lvl1pPr>
          </a:lstStyle>
          <a:p>
            <a:fld id="{60697679-149A-4CED-9691-38993ADD193A}" type="datetime1">
              <a:rPr lang="en-US" smtClean="0"/>
              <a:pPr/>
              <a:t>4/7/2022</a:t>
            </a:fld>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lvl1pPr>
          </a:lstStyle>
          <a:p>
            <a:fld id="{B890236E-5A66-433F-A2D8-AA83E49FE177}" type="datetime1">
              <a:rPr lang="en-US" smtClean="0"/>
              <a:pPr/>
              <a:t>4/7/2022</a:t>
            </a:fld>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342F4A-F4E3-4A3A-AC68-FCC7089D716C}" type="datetime1">
              <a:rPr lang="en-US" smtClean="0"/>
              <a:pPr/>
              <a:t>4/7/2022</a:t>
            </a:fld>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1AD503C-4C8E-4FA6-A18F-07C3A12B3F49}" type="datetime1">
              <a:rPr lang="en-US" smtClean="0"/>
              <a:pPr/>
              <a:t>4/7/2022</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E97E046-7FFF-4580-B3A9-0955DE13A661}" type="datetime1">
              <a:rPr lang="en-US" smtClean="0"/>
              <a:pPr/>
              <a:t>4/7/2022</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3EA8F7DC-4F65-4E02-AD7B-B7A4A4A60F4A}" type="slidenum">
              <a:rPr lang="en-IN" smtClean="0"/>
              <a:pPr/>
              <a:t>‹#›</a:t>
            </a:fld>
            <a:endParaRPr lang="en-I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73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IN"/>
            </a:p>
          </p:txBody>
        </p:sp>
        <p:sp>
          <p:nvSpPr>
            <p:cNvPr id="573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IN"/>
            </a:p>
          </p:txBody>
        </p:sp>
        <p:sp>
          <p:nvSpPr>
            <p:cNvPr id="573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IN"/>
            </a:p>
          </p:txBody>
        </p:sp>
        <p:sp>
          <p:nvSpPr>
            <p:cNvPr id="573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IN"/>
            </a:p>
          </p:txBody>
        </p:sp>
        <p:sp>
          <p:nvSpPr>
            <p:cNvPr id="573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IN"/>
            </a:p>
          </p:txBody>
        </p:sp>
        <p:sp>
          <p:nvSpPr>
            <p:cNvPr id="573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IN"/>
            </a:p>
          </p:txBody>
        </p:sp>
        <p:sp>
          <p:nvSpPr>
            <p:cNvPr id="573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IN"/>
            </a:p>
          </p:txBody>
        </p:sp>
        <p:sp>
          <p:nvSpPr>
            <p:cNvPr id="573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IN"/>
            </a:p>
          </p:txBody>
        </p:sp>
        <p:sp>
          <p:nvSpPr>
            <p:cNvPr id="573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IN"/>
            </a:p>
          </p:txBody>
        </p:sp>
        <p:sp>
          <p:nvSpPr>
            <p:cNvPr id="573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IN"/>
            </a:p>
          </p:txBody>
        </p:sp>
        <p:sp>
          <p:nvSpPr>
            <p:cNvPr id="573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IN"/>
            </a:p>
          </p:txBody>
        </p:sp>
        <p:sp>
          <p:nvSpPr>
            <p:cNvPr id="573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IN"/>
            </a:p>
          </p:txBody>
        </p:sp>
        <p:sp>
          <p:nvSpPr>
            <p:cNvPr id="573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IN"/>
            </a:p>
          </p:txBody>
        </p:sp>
        <p:sp>
          <p:nvSpPr>
            <p:cNvPr id="573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IN"/>
            </a:p>
          </p:txBody>
        </p:sp>
        <p:sp>
          <p:nvSpPr>
            <p:cNvPr id="573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IN"/>
            </a:p>
          </p:txBody>
        </p:sp>
        <p:sp>
          <p:nvSpPr>
            <p:cNvPr id="573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IN"/>
            </a:p>
          </p:txBody>
        </p:sp>
        <p:sp>
          <p:nvSpPr>
            <p:cNvPr id="573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IN"/>
            </a:p>
          </p:txBody>
        </p:sp>
        <p:sp>
          <p:nvSpPr>
            <p:cNvPr id="573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IN"/>
            </a:p>
          </p:txBody>
        </p:sp>
        <p:sp>
          <p:nvSpPr>
            <p:cNvPr id="573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IN"/>
            </a:p>
          </p:txBody>
        </p:sp>
        <p:sp>
          <p:nvSpPr>
            <p:cNvPr id="573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IN"/>
            </a:p>
          </p:txBody>
        </p:sp>
        <p:sp>
          <p:nvSpPr>
            <p:cNvPr id="573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IN"/>
            </a:p>
          </p:txBody>
        </p:sp>
        <p:sp>
          <p:nvSpPr>
            <p:cNvPr id="573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IN"/>
            </a:p>
          </p:txBody>
        </p:sp>
        <p:sp>
          <p:nvSpPr>
            <p:cNvPr id="573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IN"/>
            </a:p>
          </p:txBody>
        </p:sp>
        <p:sp>
          <p:nvSpPr>
            <p:cNvPr id="573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IN"/>
            </a:p>
          </p:txBody>
        </p:sp>
        <p:sp>
          <p:nvSpPr>
            <p:cNvPr id="573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IN"/>
            </a:p>
          </p:txBody>
        </p:sp>
        <p:sp>
          <p:nvSpPr>
            <p:cNvPr id="573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IN"/>
            </a:p>
          </p:txBody>
        </p:sp>
        <p:sp>
          <p:nvSpPr>
            <p:cNvPr id="573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IN"/>
            </a:p>
          </p:txBody>
        </p:sp>
        <p:sp>
          <p:nvSpPr>
            <p:cNvPr id="573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IN"/>
            </a:p>
          </p:txBody>
        </p:sp>
        <p:sp>
          <p:nvSpPr>
            <p:cNvPr id="573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IN"/>
            </a:p>
          </p:txBody>
        </p:sp>
        <p:sp>
          <p:nvSpPr>
            <p:cNvPr id="573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IN"/>
            </a:p>
          </p:txBody>
        </p:sp>
        <p:sp>
          <p:nvSpPr>
            <p:cNvPr id="573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IN"/>
            </a:p>
          </p:txBody>
        </p:sp>
        <p:sp>
          <p:nvSpPr>
            <p:cNvPr id="573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IN"/>
            </a:p>
          </p:txBody>
        </p:sp>
        <p:sp>
          <p:nvSpPr>
            <p:cNvPr id="573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IN"/>
            </a:p>
          </p:txBody>
        </p:sp>
        <p:sp>
          <p:nvSpPr>
            <p:cNvPr id="573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IN"/>
            </a:p>
          </p:txBody>
        </p:sp>
        <p:sp>
          <p:nvSpPr>
            <p:cNvPr id="573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IN"/>
            </a:p>
          </p:txBody>
        </p:sp>
        <p:sp>
          <p:nvSpPr>
            <p:cNvPr id="573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IN"/>
            </a:p>
          </p:txBody>
        </p:sp>
        <p:grpSp>
          <p:nvGrpSpPr>
            <p:cNvPr id="3" name="Group 39"/>
            <p:cNvGrpSpPr>
              <a:grpSpLocks/>
            </p:cNvGrpSpPr>
            <p:nvPr userDrawn="1"/>
          </p:nvGrpSpPr>
          <p:grpSpPr bwMode="auto">
            <a:xfrm>
              <a:off x="0" y="1632"/>
              <a:ext cx="5758" cy="1858"/>
              <a:chOff x="0" y="1632"/>
              <a:chExt cx="5758" cy="1858"/>
            </a:xfrm>
          </p:grpSpPr>
          <p:sp>
            <p:nvSpPr>
              <p:cNvPr id="573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IN"/>
              </a:p>
            </p:txBody>
          </p:sp>
          <p:sp>
            <p:nvSpPr>
              <p:cNvPr id="573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IN"/>
              </a:p>
            </p:txBody>
          </p:sp>
        </p:grpSp>
      </p:grpSp>
      <p:sp>
        <p:nvSpPr>
          <p:cNvPr id="573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BC4B7AC6-82F1-448A-86B4-0A9795DE380E}" type="datetime1">
              <a:rPr lang="en-US" smtClean="0"/>
              <a:pPr/>
              <a:t>4/7/2022</a:t>
            </a:fld>
            <a:endParaRPr lang="en-IN"/>
          </a:p>
        </p:txBody>
      </p:sp>
      <p:sp>
        <p:nvSpPr>
          <p:cNvPr id="573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IN"/>
          </a:p>
        </p:txBody>
      </p:sp>
      <p:sp>
        <p:nvSpPr>
          <p:cNvPr id="573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EA8F7DC-4F65-4E02-AD7B-B7A4A4A60F4A}" type="slidenum">
              <a:rPr lang="en-IN" smtClean="0"/>
              <a:pPr/>
              <a:t>‹#›</a:t>
            </a:fld>
            <a:endParaRPr lang="en-IN"/>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IN" sz="4000" b="1" i="1" dirty="0">
                <a:solidFill>
                  <a:srgbClr val="FFFF00"/>
                </a:solidFill>
                <a:latin typeface="Times New Roman" pitchFamily="18" charset="0"/>
                <a:cs typeface="Times New Roman" pitchFamily="18" charset="0"/>
              </a:rPr>
              <a:t>Aggressive Periodontitis</a:t>
            </a:r>
          </a:p>
        </p:txBody>
      </p:sp>
      <p:sp>
        <p:nvSpPr>
          <p:cNvPr id="3" name="Subtitle 2"/>
          <p:cNvSpPr>
            <a:spLocks noGrp="1"/>
          </p:cNvSpPr>
          <p:nvPr>
            <p:ph type="subTitle" sz="quarter" idx="1"/>
          </p:nvPr>
        </p:nvSpPr>
        <p:spPr>
          <a:xfrm>
            <a:off x="5943632" y="5391176"/>
            <a:ext cx="2486020" cy="1752600"/>
          </a:xfrm>
        </p:spPr>
        <p:txBody>
          <a:bodyPr/>
          <a:lstStyle/>
          <a:p>
            <a:endParaRPr lang="en-IN" sz="2400" dirty="0"/>
          </a:p>
          <a:p>
            <a:r>
              <a:rPr lang="en-IN" sz="2400"/>
              <a:t> DR.AMEENA       </a:t>
            </a:r>
            <a:endParaRPr lang="en-IN" sz="2400" dirty="0"/>
          </a:p>
        </p:txBody>
      </p:sp>
      <p:sp>
        <p:nvSpPr>
          <p:cNvPr id="4" name="Slide Number Placeholder 3"/>
          <p:cNvSpPr>
            <a:spLocks noGrp="1"/>
          </p:cNvSpPr>
          <p:nvPr>
            <p:ph type="sldNum" sz="quarter" idx="4"/>
          </p:nvPr>
        </p:nvSpPr>
        <p:spPr/>
        <p:txBody>
          <a:bodyPr/>
          <a:lstStyle/>
          <a:p>
            <a:fld id="{3EA8F7DC-4F65-4E02-AD7B-B7A4A4A60F4A}" type="slidenum">
              <a:rPr lang="en-IN" smtClean="0"/>
              <a:pPr/>
              <a:t>1</a:t>
            </a:fld>
            <a:endParaRPr lang="en-IN" dirty="0"/>
          </a:p>
        </p:txBody>
      </p:sp>
      <p:sp>
        <p:nvSpPr>
          <p:cNvPr id="5" name="Footer Placeholder 4"/>
          <p:cNvSpPr>
            <a:spLocks noGrp="1"/>
          </p:cNvSpPr>
          <p:nvPr>
            <p:ph type="ftr" sz="quarter" idx="3"/>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nSpc>
                <a:spcPct val="150000"/>
              </a:lnSpc>
              <a:buFont typeface="Arial" pitchFamily="34" charset="0"/>
              <a:buChar char="•"/>
            </a:pPr>
            <a:r>
              <a:rPr lang="en-US" dirty="0">
                <a:latin typeface="Times New Roman" pitchFamily="18" charset="0"/>
                <a:cs typeface="Times New Roman" pitchFamily="18" charset="0"/>
              </a:rPr>
              <a:t> </a:t>
            </a:r>
            <a:r>
              <a:rPr lang="en-US" sz="2400" b="1" dirty="0">
                <a:latin typeface="Times New Roman" pitchFamily="18" charset="0"/>
                <a:cs typeface="Times New Roman" pitchFamily="18" charset="0"/>
              </a:rPr>
              <a:t>1971 </a:t>
            </a:r>
            <a:r>
              <a:rPr lang="en-US" sz="2400" b="1" i="1" dirty="0">
                <a:solidFill>
                  <a:srgbClr val="00B050"/>
                </a:solidFill>
                <a:latin typeface="Times New Roman" pitchFamily="18" charset="0"/>
                <a:cs typeface="Times New Roman" pitchFamily="18" charset="0"/>
              </a:rPr>
              <a:t>Baer </a:t>
            </a:r>
            <a:r>
              <a:rPr lang="en-US" sz="2400" dirty="0">
                <a:latin typeface="Times New Roman" pitchFamily="18" charset="0"/>
                <a:cs typeface="Times New Roman" pitchFamily="18" charset="0"/>
              </a:rPr>
              <a:t>defined it as </a:t>
            </a:r>
            <a:r>
              <a:rPr lang="en-US" sz="2400" b="1" dirty="0">
                <a:solidFill>
                  <a:srgbClr val="00FFFF"/>
                </a:solidFill>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 disease of the </a:t>
            </a:r>
            <a:r>
              <a:rPr lang="en-US" sz="2400" dirty="0" err="1">
                <a:latin typeface="Times New Roman" pitchFamily="18" charset="0"/>
                <a:cs typeface="Times New Roman" pitchFamily="18" charset="0"/>
              </a:rPr>
              <a:t>periodontium</a:t>
            </a:r>
            <a:r>
              <a:rPr lang="en-US" sz="2400" dirty="0">
                <a:latin typeface="Times New Roman" pitchFamily="18" charset="0"/>
                <a:cs typeface="Times New Roman" pitchFamily="18" charset="0"/>
              </a:rPr>
              <a:t> occurring in a  otherwise healthy adolescent which is characterized by rapid bone loss of alveolar bone about more than one tooth of the permanent  dentition. The amount of  destruction manifested is not commensurate with the amount of  local irritants”</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10</a:t>
            </a:fld>
            <a:endParaRPr lang="en-IN"/>
          </a:p>
        </p:txBody>
      </p:sp>
      <p:sp>
        <p:nvSpPr>
          <p:cNvPr id="6" name="Footer Placeholder 4"/>
          <p:cNvSpPr>
            <a:spLocks noGrp="1"/>
          </p:cNvSpPr>
          <p:nvPr>
            <p:ph type="ftr" sz="quarter" idx="11"/>
          </p:nvPr>
        </p:nvSpPr>
        <p:spPr>
          <a:xfrm>
            <a:off x="3124200" y="6248400"/>
            <a:ext cx="4162444"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lgn="just">
              <a:lnSpc>
                <a:spcPct val="90000"/>
              </a:lnSpc>
              <a:buNone/>
            </a:pPr>
            <a:r>
              <a:rPr lang="en-US" sz="2400" b="1" i="1" dirty="0">
                <a:solidFill>
                  <a:srgbClr val="FFFF00"/>
                </a:solidFill>
                <a:latin typeface="Times New Roman" pitchFamily="18" charset="0"/>
                <a:cs typeface="Times New Roman" pitchFamily="18" charset="0"/>
              </a:rPr>
              <a:t>Evaluation of host defenses</a:t>
            </a:r>
          </a:p>
          <a:p>
            <a:pPr algn="just">
              <a:lnSpc>
                <a:spcPct val="90000"/>
              </a:lnSpc>
              <a:buNone/>
            </a:pPr>
            <a:endParaRPr lang="en-US" sz="2400" b="1" dirty="0">
              <a:latin typeface="Times New Roman" pitchFamily="18" charset="0"/>
              <a:cs typeface="Times New Roman" pitchFamily="18" charset="0"/>
            </a:endParaRPr>
          </a:p>
          <a:p>
            <a:pPr algn="just">
              <a:lnSpc>
                <a:spcPct val="90000"/>
              </a:lnSpc>
            </a:pP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 - associated with impairment of host defenses.</a:t>
            </a:r>
          </a:p>
          <a:p>
            <a:pPr algn="just">
              <a:lnSpc>
                <a:spcPct val="90000"/>
              </a:lnSpc>
            </a:pPr>
            <a:endParaRPr lang="en-US" sz="2400" dirty="0">
              <a:latin typeface="Times New Roman" pitchFamily="18" charset="0"/>
              <a:cs typeface="Times New Roman" pitchFamily="18" charset="0"/>
            </a:endParaRPr>
          </a:p>
          <a:p>
            <a:pPr algn="just">
              <a:lnSpc>
                <a:spcPct val="90000"/>
              </a:lnSpc>
            </a:pPr>
            <a:r>
              <a:rPr lang="en-US" sz="2400" dirty="0">
                <a:latin typeface="Times New Roman" pitchFamily="18" charset="0"/>
                <a:cs typeface="Times New Roman" pitchFamily="18" charset="0"/>
              </a:rPr>
              <a:t> Recent investigations have indicated  specific pattern of host responses to bacterial  pathogens are associated with different  forms of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a:t>
            </a:r>
          </a:p>
          <a:p>
            <a:pPr algn="just">
              <a:lnSpc>
                <a:spcPct val="90000"/>
              </a:lnSpc>
            </a:pPr>
            <a:endParaRPr lang="en-US" sz="2400" dirty="0">
              <a:latin typeface="Times New Roman" pitchFamily="18" charset="0"/>
              <a:cs typeface="Times New Roman" pitchFamily="18" charset="0"/>
            </a:endParaRPr>
          </a:p>
          <a:p>
            <a:pPr algn="just">
              <a:lnSpc>
                <a:spcPct val="90000"/>
              </a:lnSpc>
            </a:pPr>
            <a:r>
              <a:rPr lang="en-US" sz="2400" dirty="0">
                <a:latin typeface="Times New Roman" pitchFamily="18" charset="0"/>
                <a:cs typeface="Times New Roman" pitchFamily="18" charset="0"/>
              </a:rPr>
              <a:t>This early evidence may be extremely  helpful in development of clinically useful tests to estimate the risk of developing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a:t>
            </a:r>
          </a:p>
          <a:p>
            <a:pPr algn="just">
              <a:lnSpc>
                <a:spcPct val="90000"/>
              </a:lnSpc>
            </a:pPr>
            <a:endParaRPr lang="en-US"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285852" y="6615138"/>
            <a:ext cx="6429420"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100</a:t>
            </a:fld>
            <a:endParaRPr lang="en-IN"/>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lgn="just">
              <a:lnSpc>
                <a:spcPct val="150000"/>
              </a:lnSpc>
              <a:buFont typeface="Arial" pitchFamily="34" charset="0"/>
              <a:buChar char="•"/>
            </a:pPr>
            <a:r>
              <a:rPr lang="en-US" sz="2400" dirty="0">
                <a:latin typeface="Times New Roman" pitchFamily="18" charset="0"/>
                <a:cs typeface="Times New Roman" pitchFamily="18" charset="0"/>
              </a:rPr>
              <a:t>In GAP decreased ability to mount high titers  of specific </a:t>
            </a:r>
            <a:r>
              <a:rPr lang="en-US" sz="2400" dirty="0">
                <a:solidFill>
                  <a:srgbClr val="FFFF00"/>
                </a:solidFill>
                <a:latin typeface="Times New Roman" pitchFamily="18" charset="0"/>
                <a:cs typeface="Times New Roman" pitchFamily="18" charset="0"/>
              </a:rPr>
              <a:t>IgG2 </a:t>
            </a:r>
            <a:r>
              <a:rPr lang="en-US" sz="2400" dirty="0">
                <a:latin typeface="Times New Roman" pitchFamily="18" charset="0"/>
                <a:cs typeface="Times New Roman" pitchFamily="18" charset="0"/>
              </a:rPr>
              <a:t>antibodies to </a:t>
            </a:r>
            <a:r>
              <a:rPr lang="en-US" sz="2400" dirty="0" err="1">
                <a:latin typeface="Times New Roman" pitchFamily="18" charset="0"/>
                <a:cs typeface="Times New Roman" pitchFamily="18" charset="0"/>
              </a:rPr>
              <a:t>A.a,GCF</a:t>
            </a:r>
            <a:r>
              <a:rPr lang="en-US" sz="2400" dirty="0">
                <a:latin typeface="Times New Roman" pitchFamily="18" charset="0"/>
                <a:cs typeface="Times New Roman" pitchFamily="18" charset="0"/>
              </a:rPr>
              <a:t> – PGE2</a:t>
            </a:r>
          </a:p>
          <a:p>
            <a:pPr algn="just">
              <a:lnSpc>
                <a:spcPct val="150000"/>
              </a:lnSpc>
              <a:buNone/>
            </a:pPr>
            <a:r>
              <a:rPr lang="en-US" sz="2400" dirty="0">
                <a:latin typeface="Times New Roman" pitchFamily="18" charset="0"/>
                <a:cs typeface="Times New Roman" pitchFamily="18" charset="0"/>
              </a:rPr>
              <a:t>    </a:t>
            </a:r>
          </a:p>
          <a:p>
            <a:pPr algn="just">
              <a:lnSpc>
                <a:spcPct val="150000"/>
              </a:lnSpc>
              <a:buFont typeface="Arial" pitchFamily="34" charset="0"/>
              <a:buChar char="•"/>
            </a:pPr>
            <a:r>
              <a:rPr lang="en-US" sz="2400" dirty="0">
                <a:latin typeface="Times New Roman" pitchFamily="18" charset="0"/>
                <a:cs typeface="Times New Roman" pitchFamily="18" charset="0"/>
              </a:rPr>
              <a:t>Serum antibody titers ( IgG</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 &amp;/or Avidity to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 Useful in D/d  of GAP &amp; LAP syndromes.</a:t>
            </a:r>
          </a:p>
          <a:p>
            <a:endParaRPr lang="en-IN" dirty="0"/>
          </a:p>
        </p:txBody>
      </p:sp>
      <p:sp>
        <p:nvSpPr>
          <p:cNvPr id="4" name="Footer Placeholder 3"/>
          <p:cNvSpPr>
            <a:spLocks noGrp="1"/>
          </p:cNvSpPr>
          <p:nvPr>
            <p:ph type="ftr" sz="quarter" idx="11"/>
          </p:nvPr>
        </p:nvSpPr>
        <p:spPr>
          <a:xfrm>
            <a:off x="1071538" y="6615138"/>
            <a:ext cx="6786610"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101</a:t>
            </a:fld>
            <a:endParaRPr lang="en-IN"/>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US" sz="2800" b="1" i="1" dirty="0">
                <a:solidFill>
                  <a:srgbClr val="FFFF00"/>
                </a:solidFill>
                <a:latin typeface="Times New Roman" pitchFamily="18" charset="0"/>
                <a:cs typeface="Times New Roman" pitchFamily="18" charset="0"/>
              </a:rPr>
              <a:t>Therapeutic Intervention</a:t>
            </a:r>
          </a:p>
          <a:p>
            <a:pPr>
              <a:buNone/>
            </a:pPr>
            <a:r>
              <a:rPr lang="en-US" sz="2800" b="1" i="1" dirty="0">
                <a:solidFill>
                  <a:srgbClr val="FFFF00"/>
                </a:solidFill>
                <a:latin typeface="Times New Roman" pitchFamily="18" charset="0"/>
                <a:cs typeface="Times New Roman" pitchFamily="18" charset="0"/>
              </a:rPr>
              <a:t>Treatment Approach in the Past</a:t>
            </a:r>
            <a:endParaRPr lang="en-US" sz="2400" u="sng"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Extraction of involved teeth. Transplantation of developing third molars.</a:t>
            </a:r>
          </a:p>
          <a:p>
            <a:pPr algn="just">
              <a:buFont typeface="Arial" pitchFamily="34" charset="0"/>
              <a:buChar char="•"/>
            </a:pPr>
            <a:r>
              <a:rPr lang="en-US" sz="2400" dirty="0" err="1">
                <a:latin typeface="Times New Roman" pitchFamily="18" charset="0"/>
                <a:cs typeface="Times New Roman" pitchFamily="18" charset="0"/>
              </a:rPr>
              <a:t>Occlusal</a:t>
            </a:r>
            <a:r>
              <a:rPr lang="en-US" sz="2400" dirty="0">
                <a:latin typeface="Times New Roman" pitchFamily="18" charset="0"/>
                <a:cs typeface="Times New Roman" pitchFamily="18" charset="0"/>
              </a:rPr>
              <a:t> reduction</a:t>
            </a:r>
          </a:p>
          <a:p>
            <a:pPr algn="just">
              <a:buFont typeface="Arial" pitchFamily="34" charset="0"/>
              <a:buChar char="•"/>
            </a:pPr>
            <a:r>
              <a:rPr lang="en-US" sz="2400" dirty="0">
                <a:latin typeface="Times New Roman" pitchFamily="18" charset="0"/>
                <a:cs typeface="Times New Roman" pitchFamily="18" charset="0"/>
              </a:rPr>
              <a:t>Standard periodontal therapies.</a:t>
            </a:r>
          </a:p>
          <a:p>
            <a:pPr algn="just">
              <a:buFont typeface="Arial" pitchFamily="34" charset="0"/>
              <a:buChar char="•"/>
            </a:pPr>
            <a:r>
              <a:rPr lang="en-US" sz="2400" dirty="0">
                <a:latin typeface="Times New Roman" pitchFamily="18" charset="0"/>
                <a:cs typeface="Times New Roman" pitchFamily="18" charset="0"/>
              </a:rPr>
              <a:t>Antibiotic therapy: As an adjunct to standard therapy.</a:t>
            </a:r>
          </a:p>
          <a:p>
            <a:pPr algn="just">
              <a:buNone/>
            </a:pPr>
            <a:endParaRPr lang="en-US" sz="2400" dirty="0">
              <a:latin typeface="Times New Roman" pitchFamily="18" charset="0"/>
              <a:cs typeface="Times New Roman" pitchFamily="18" charset="0"/>
            </a:endParaRPr>
          </a:p>
          <a:p>
            <a:pPr algn="just">
              <a:lnSpc>
                <a:spcPct val="150000"/>
              </a:lnSpc>
              <a:buFont typeface="Arial" pitchFamily="34" charset="0"/>
              <a:buChar char="•"/>
            </a:pPr>
            <a:r>
              <a:rPr lang="en-US" sz="2400" dirty="0">
                <a:latin typeface="Times New Roman" pitchFamily="18" charset="0"/>
                <a:cs typeface="Times New Roman" pitchFamily="18" charset="0"/>
              </a:rPr>
              <a:t> </a:t>
            </a:r>
            <a:r>
              <a:rPr lang="en-US" sz="2400" b="1" i="1" dirty="0" err="1">
                <a:solidFill>
                  <a:srgbClr val="00B050"/>
                </a:solidFill>
                <a:latin typeface="Times New Roman" pitchFamily="18" charset="0"/>
                <a:cs typeface="Times New Roman" pitchFamily="18" charset="0"/>
              </a:rPr>
              <a:t>Genco</a:t>
            </a:r>
            <a:r>
              <a:rPr lang="en-US" sz="2400" b="1" i="1" dirty="0">
                <a:solidFill>
                  <a:srgbClr val="00B050"/>
                </a:solidFill>
                <a:latin typeface="Times New Roman" pitchFamily="18" charset="0"/>
                <a:cs typeface="Times New Roman" pitchFamily="18" charset="0"/>
              </a:rPr>
              <a:t> ( 1981)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LAgP</a:t>
            </a:r>
            <a:r>
              <a:rPr lang="en-US" sz="2400" dirty="0">
                <a:latin typeface="Times New Roman" pitchFamily="18" charset="0"/>
                <a:cs typeface="Times New Roman" pitchFamily="18" charset="0"/>
              </a:rPr>
              <a:t> – SRP +  tetracycline 250 mg 4 times daily for 2 weeks , modified </a:t>
            </a:r>
            <a:r>
              <a:rPr lang="en-US" sz="2400" dirty="0" err="1">
                <a:latin typeface="Times New Roman" pitchFamily="18" charset="0"/>
                <a:cs typeface="Times New Roman" pitchFamily="18" charset="0"/>
              </a:rPr>
              <a:t>Widmans</a:t>
            </a:r>
            <a:r>
              <a:rPr lang="en-US" sz="2400" dirty="0">
                <a:latin typeface="Times New Roman" pitchFamily="18" charset="0"/>
                <a:cs typeface="Times New Roman" pitchFamily="18" charset="0"/>
              </a:rPr>
              <a:t> flap and periodic recall visits (one visit every month for 6 months) </a:t>
            </a:r>
          </a:p>
          <a:p>
            <a:pPr>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err="1"/>
              <a:t>Periodontology</a:t>
            </a:r>
            <a:r>
              <a:rPr lang="en-IN" dirty="0"/>
              <a:t> 2000  2010, 53;154-168</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102</a:t>
            </a:fld>
            <a:endParaRPr lang="en-IN"/>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buNone/>
            </a:pPr>
            <a:r>
              <a:rPr lang="en-US" sz="2800" b="1" i="1" dirty="0">
                <a:solidFill>
                  <a:srgbClr val="FFFF00"/>
                </a:solidFill>
                <a:latin typeface="Times New Roman" pitchFamily="18" charset="0"/>
                <a:cs typeface="Times New Roman" pitchFamily="18" charset="0"/>
              </a:rPr>
              <a:t>Current Therapeutic approach</a:t>
            </a:r>
          </a:p>
          <a:p>
            <a:pPr algn="just">
              <a:lnSpc>
                <a:spcPct val="150000"/>
              </a:lnSpc>
            </a:pPr>
            <a:r>
              <a:rPr lang="en-US" sz="2400" dirty="0">
                <a:latin typeface="Times New Roman" pitchFamily="18" charset="0"/>
                <a:cs typeface="Times New Roman" pitchFamily="18" charset="0"/>
              </a:rPr>
              <a:t>Successful treatment dependent on:</a:t>
            </a:r>
          </a:p>
          <a:p>
            <a:pPr lvl="1" algn="just">
              <a:lnSpc>
                <a:spcPct val="150000"/>
              </a:lnSpc>
            </a:pPr>
            <a:r>
              <a:rPr lang="en-US" sz="2400" dirty="0">
                <a:latin typeface="Times New Roman" pitchFamily="18" charset="0"/>
                <a:cs typeface="Times New Roman" pitchFamily="18" charset="0"/>
              </a:rPr>
              <a:t>Early diagnosis,</a:t>
            </a:r>
          </a:p>
          <a:p>
            <a:pPr lvl="1" algn="just">
              <a:lnSpc>
                <a:spcPct val="150000"/>
              </a:lnSpc>
              <a:buNone/>
            </a:pPr>
            <a:r>
              <a:rPr lang="en-US" sz="2400" dirty="0">
                <a:latin typeface="Times New Roman" pitchFamily="18" charset="0"/>
                <a:cs typeface="Times New Roman" pitchFamily="18" charset="0"/>
              </a:rPr>
              <a:t> </a:t>
            </a:r>
          </a:p>
          <a:p>
            <a:pPr lvl="1" algn="just">
              <a:lnSpc>
                <a:spcPct val="150000"/>
              </a:lnSpc>
            </a:pPr>
            <a:r>
              <a:rPr lang="en-US" sz="2400" dirty="0">
                <a:latin typeface="Times New Roman" pitchFamily="18" charset="0"/>
                <a:cs typeface="Times New Roman" pitchFamily="18" charset="0"/>
              </a:rPr>
              <a:t>Directing therapy towards elimination or suppression of the infecting microorganisms and</a:t>
            </a:r>
          </a:p>
          <a:p>
            <a:pPr lvl="1" algn="just">
              <a:lnSpc>
                <a:spcPct val="150000"/>
              </a:lnSpc>
              <a:buNone/>
            </a:pPr>
            <a:r>
              <a:rPr lang="en-US" sz="2400" dirty="0">
                <a:latin typeface="Times New Roman" pitchFamily="18" charset="0"/>
                <a:cs typeface="Times New Roman" pitchFamily="18" charset="0"/>
              </a:rPr>
              <a:t> </a:t>
            </a:r>
          </a:p>
          <a:p>
            <a:pPr lvl="1" algn="just">
              <a:lnSpc>
                <a:spcPct val="150000"/>
              </a:lnSpc>
            </a:pPr>
            <a:r>
              <a:rPr lang="en-US" sz="2400" dirty="0">
                <a:latin typeface="Times New Roman" pitchFamily="18" charset="0"/>
                <a:cs typeface="Times New Roman" pitchFamily="18" charset="0"/>
              </a:rPr>
              <a:t>Providing an environment conducive to long-term maintenance. </a:t>
            </a:r>
          </a:p>
          <a:p>
            <a:pPr>
              <a:buNone/>
            </a:pPr>
            <a:endParaRPr lang="en-US" sz="2800" b="1" i="1" dirty="0">
              <a:solidFill>
                <a:srgbClr val="FFFF00"/>
              </a:solidFill>
              <a:latin typeface="Times New Roman" pitchFamily="18" charset="0"/>
              <a:cs typeface="Times New Roman" pitchFamily="18" charset="0"/>
            </a:endParaRPr>
          </a:p>
          <a:p>
            <a:pPr>
              <a:buNone/>
            </a:pPr>
            <a:endParaRPr lang="en-IN" dirty="0"/>
          </a:p>
        </p:txBody>
      </p:sp>
      <p:sp>
        <p:nvSpPr>
          <p:cNvPr id="4" name="Footer Placeholder 3"/>
          <p:cNvSpPr>
            <a:spLocks noGrp="1"/>
          </p:cNvSpPr>
          <p:nvPr>
            <p:ph type="ftr" sz="quarter" idx="11"/>
          </p:nvPr>
        </p:nvSpPr>
        <p:spPr/>
        <p:txBody>
          <a:bodyPr/>
          <a:lstStyle/>
          <a:p>
            <a:r>
              <a:rPr lang="en-IN" dirty="0" err="1"/>
              <a:t>Periodontology</a:t>
            </a:r>
            <a:r>
              <a:rPr lang="en-IN" dirty="0"/>
              <a:t> 2000  2010, 53;154-168</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103</a:t>
            </a:fld>
            <a:endParaRPr lang="en-IN"/>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800" b="1" i="1" dirty="0">
                <a:solidFill>
                  <a:srgbClr val="FFFF00"/>
                </a:solidFill>
                <a:latin typeface="Times New Roman" pitchFamily="18" charset="0"/>
                <a:cs typeface="Times New Roman" pitchFamily="18" charset="0"/>
              </a:rPr>
              <a:t>Therapeutic modalities:</a:t>
            </a:r>
          </a:p>
          <a:p>
            <a:pPr>
              <a:lnSpc>
                <a:spcPct val="150000"/>
              </a:lnSpc>
              <a:buFont typeface="Arial" pitchFamily="34" charset="0"/>
              <a:buChar char="•"/>
            </a:pPr>
            <a:r>
              <a:rPr lang="en-IN" sz="2400" dirty="0">
                <a:latin typeface="Times New Roman" pitchFamily="18" charset="0"/>
                <a:cs typeface="Times New Roman" pitchFamily="18" charset="0"/>
              </a:rPr>
              <a:t>Non Surgical therapy</a:t>
            </a:r>
          </a:p>
          <a:p>
            <a:pPr>
              <a:lnSpc>
                <a:spcPct val="150000"/>
              </a:lnSpc>
              <a:buFont typeface="Arial" pitchFamily="34" charset="0"/>
              <a:buChar char="•"/>
            </a:pPr>
            <a:r>
              <a:rPr lang="en-IN" sz="2400" dirty="0">
                <a:latin typeface="Times New Roman" pitchFamily="18" charset="0"/>
                <a:cs typeface="Times New Roman" pitchFamily="18" charset="0"/>
              </a:rPr>
              <a:t>Antimicrobial therapy</a:t>
            </a:r>
          </a:p>
          <a:p>
            <a:pPr>
              <a:lnSpc>
                <a:spcPct val="150000"/>
              </a:lnSpc>
              <a:buFont typeface="Arial" pitchFamily="34" charset="0"/>
              <a:buChar char="•"/>
            </a:pPr>
            <a:r>
              <a:rPr lang="en-IN" sz="2400" dirty="0">
                <a:latin typeface="Times New Roman" pitchFamily="18" charset="0"/>
                <a:cs typeface="Times New Roman" pitchFamily="18" charset="0"/>
              </a:rPr>
              <a:t>Regenerative therapy</a:t>
            </a:r>
          </a:p>
          <a:p>
            <a:pPr>
              <a:lnSpc>
                <a:spcPct val="150000"/>
              </a:lnSpc>
              <a:buFont typeface="Arial" pitchFamily="34" charset="0"/>
              <a:buChar char="•"/>
            </a:pPr>
            <a:r>
              <a:rPr lang="en-IN" sz="2400" dirty="0">
                <a:latin typeface="Times New Roman" pitchFamily="18" charset="0"/>
                <a:cs typeface="Times New Roman" pitchFamily="18" charset="0"/>
              </a:rPr>
              <a:t>Full mouth disinfection</a:t>
            </a:r>
          </a:p>
          <a:p>
            <a:pPr>
              <a:lnSpc>
                <a:spcPct val="150000"/>
              </a:lnSpc>
              <a:buFont typeface="Arial" pitchFamily="34" charset="0"/>
              <a:buChar char="•"/>
            </a:pPr>
            <a:r>
              <a:rPr lang="en-IN" sz="2400" dirty="0">
                <a:latin typeface="Times New Roman" pitchFamily="18" charset="0"/>
                <a:cs typeface="Times New Roman" pitchFamily="18" charset="0"/>
              </a:rPr>
              <a:t>Treatment planning and restorative considerations</a:t>
            </a:r>
          </a:p>
          <a:p>
            <a:pPr>
              <a:lnSpc>
                <a:spcPct val="150000"/>
              </a:lnSpc>
              <a:buFont typeface="Arial" pitchFamily="34" charset="0"/>
              <a:buChar char="•"/>
            </a:pPr>
            <a:r>
              <a:rPr lang="en-IN" sz="2400" dirty="0">
                <a:latin typeface="Times New Roman" pitchFamily="18" charset="0"/>
                <a:cs typeface="Times New Roman" pitchFamily="18" charset="0"/>
              </a:rPr>
              <a:t>Use of dental implants</a:t>
            </a:r>
          </a:p>
          <a:p>
            <a:pPr>
              <a:lnSpc>
                <a:spcPct val="150000"/>
              </a:lnSpc>
              <a:buFont typeface="Arial" pitchFamily="34" charset="0"/>
              <a:buChar char="•"/>
            </a:pPr>
            <a:r>
              <a:rPr lang="en-IN" sz="2400" dirty="0">
                <a:latin typeface="Times New Roman" pitchFamily="18" charset="0"/>
                <a:cs typeface="Times New Roman" pitchFamily="18" charset="0"/>
              </a:rPr>
              <a:t>Periodontal maintenance</a:t>
            </a:r>
          </a:p>
        </p:txBody>
      </p:sp>
      <p:sp>
        <p:nvSpPr>
          <p:cNvPr id="4" name="Footer Placeholder 3"/>
          <p:cNvSpPr>
            <a:spLocks noGrp="1"/>
          </p:cNvSpPr>
          <p:nvPr>
            <p:ph type="ftr" sz="quarter" idx="11"/>
          </p:nvPr>
        </p:nvSpPr>
        <p:spPr>
          <a:xfrm>
            <a:off x="1928794" y="6248400"/>
            <a:ext cx="5786478" cy="457200"/>
          </a:xfrm>
        </p:spPr>
        <p:txBody>
          <a:bodyPr/>
          <a:lstStyle/>
          <a:p>
            <a:r>
              <a:rPr lang="en-IN" dirty="0" err="1"/>
              <a:t>Carranza.Textbook</a:t>
            </a:r>
            <a:r>
              <a:rPr lang="en-IN" dirty="0"/>
              <a:t> of clinical periodontology,12</a:t>
            </a:r>
            <a:r>
              <a:rPr lang="en-IN" baseline="30000" dirty="0"/>
              <a:t>th</a:t>
            </a:r>
            <a:r>
              <a:rPr lang="en-IN" dirty="0"/>
              <a:t> edition</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104</a:t>
            </a:fld>
            <a:endParaRPr lang="en-IN"/>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72518" cy="5630883"/>
          </a:xfrm>
        </p:spPr>
        <p:txBody>
          <a:bodyPr/>
          <a:lstStyle/>
          <a:p>
            <a:pPr>
              <a:buNone/>
            </a:pPr>
            <a:r>
              <a:rPr lang="en-IN" sz="2800" b="1" i="1" dirty="0">
                <a:solidFill>
                  <a:srgbClr val="FFFF00"/>
                </a:solidFill>
                <a:latin typeface="Times New Roman" pitchFamily="18" charset="0"/>
                <a:cs typeface="Times New Roman" pitchFamily="18" charset="0"/>
              </a:rPr>
              <a:t>Non surgical therapy:</a:t>
            </a:r>
          </a:p>
          <a:p>
            <a:pPr>
              <a:lnSpc>
                <a:spcPct val="150000"/>
              </a:lnSpc>
              <a:buFont typeface="Arial" pitchFamily="34" charset="0"/>
              <a:buChar char="•"/>
            </a:pPr>
            <a:r>
              <a:rPr lang="en-IN" sz="2400" b="1" i="1" dirty="0">
                <a:solidFill>
                  <a:srgbClr val="00B050"/>
                </a:solidFill>
                <a:latin typeface="Times New Roman" pitchFamily="18" charset="0"/>
                <a:cs typeface="Times New Roman" pitchFamily="18" charset="0"/>
              </a:rPr>
              <a:t>Slots and </a:t>
            </a:r>
            <a:r>
              <a:rPr lang="en-IN" sz="2400" b="1" i="1" dirty="0" err="1">
                <a:solidFill>
                  <a:srgbClr val="00B050"/>
                </a:solidFill>
                <a:latin typeface="Times New Roman" pitchFamily="18" charset="0"/>
                <a:cs typeface="Times New Roman" pitchFamily="18" charset="0"/>
              </a:rPr>
              <a:t>Rosling</a:t>
            </a:r>
            <a:r>
              <a:rPr lang="en-IN" sz="2400" b="1" i="1" dirty="0">
                <a:solidFill>
                  <a:srgbClr val="00B050"/>
                </a:solidFill>
                <a:latin typeface="Times New Roman" pitchFamily="18" charset="0"/>
                <a:cs typeface="Times New Roman" pitchFamily="18" charset="0"/>
              </a:rPr>
              <a:t> – </a:t>
            </a:r>
            <a:r>
              <a:rPr lang="en-IN" sz="2400" dirty="0">
                <a:latin typeface="Times New Roman" pitchFamily="18" charset="0"/>
                <a:cs typeface="Times New Roman" pitchFamily="18" charset="0"/>
              </a:rPr>
              <a:t>SRP – 0.3mm – 16weeks</a:t>
            </a:r>
          </a:p>
          <a:p>
            <a:pPr>
              <a:lnSpc>
                <a:spcPct val="150000"/>
              </a:lnSpc>
              <a:buFont typeface="Arial" pitchFamily="34" charset="0"/>
              <a:buChar char="•"/>
            </a:pPr>
            <a:r>
              <a:rPr lang="en-IN" sz="2400" b="1" i="1" dirty="0" err="1">
                <a:solidFill>
                  <a:srgbClr val="00B050"/>
                </a:solidFill>
                <a:latin typeface="Times New Roman" pitchFamily="18" charset="0"/>
                <a:cs typeface="Times New Roman" pitchFamily="18" charset="0"/>
              </a:rPr>
              <a:t>Gunsolley</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SRP – LAP- 4YRS – PD 19.4% - PD 2.8%</a:t>
            </a:r>
          </a:p>
          <a:p>
            <a:pPr>
              <a:lnSpc>
                <a:spcPct val="150000"/>
              </a:lnSpc>
              <a:buFont typeface="Arial" pitchFamily="34" charset="0"/>
              <a:buChar char="•"/>
            </a:pPr>
            <a:r>
              <a:rPr lang="en-IN" sz="2400" b="1" i="1" dirty="0">
                <a:solidFill>
                  <a:srgbClr val="00B050"/>
                </a:solidFill>
                <a:latin typeface="Times New Roman" pitchFamily="18" charset="0"/>
                <a:cs typeface="Times New Roman" pitchFamily="18" charset="0"/>
              </a:rPr>
              <a:t>Hughes et al – </a:t>
            </a:r>
            <a:r>
              <a:rPr lang="en-IN" sz="2400" dirty="0">
                <a:latin typeface="Times New Roman" pitchFamily="18" charset="0"/>
                <a:cs typeface="Times New Roman" pitchFamily="18" charset="0"/>
              </a:rPr>
              <a:t>SRP – BOP reduced by 34%</a:t>
            </a:r>
          </a:p>
          <a:p>
            <a:pPr>
              <a:lnSpc>
                <a:spcPct val="150000"/>
              </a:lnSpc>
              <a:buFont typeface="Arial" pitchFamily="34" charset="0"/>
              <a:buChar char="•"/>
            </a:pPr>
            <a:r>
              <a:rPr lang="en-US" sz="2400" b="1" i="1" dirty="0" err="1">
                <a:solidFill>
                  <a:srgbClr val="00B050"/>
                </a:solidFill>
                <a:latin typeface="Times New Roman" pitchFamily="18" charset="0"/>
                <a:ea typeface="Verdana" pitchFamily="34" charset="0"/>
                <a:cs typeface="Times New Roman" pitchFamily="18" charset="0"/>
              </a:rPr>
              <a:t>Kamma</a:t>
            </a:r>
            <a:r>
              <a:rPr lang="en-US" sz="2400" b="1" i="1" dirty="0">
                <a:solidFill>
                  <a:srgbClr val="00B050"/>
                </a:solidFill>
                <a:latin typeface="Times New Roman" pitchFamily="18" charset="0"/>
                <a:ea typeface="Verdana" pitchFamily="34" charset="0"/>
                <a:cs typeface="Times New Roman" pitchFamily="18" charset="0"/>
              </a:rPr>
              <a:t> JJ et al  - </a:t>
            </a:r>
            <a:r>
              <a:rPr lang="en-US" sz="2400" dirty="0">
                <a:latin typeface="Times New Roman" pitchFamily="18" charset="0"/>
                <a:ea typeface="Verdana" pitchFamily="34" charset="0"/>
                <a:cs typeface="Times New Roman" pitchFamily="18" charset="0"/>
              </a:rPr>
              <a:t>Laser irradiation of pockets along with SRP showed superior results than SRP alone in AP Patients</a:t>
            </a:r>
          </a:p>
          <a:p>
            <a:r>
              <a:rPr lang="en-US" sz="2400" b="1" i="1" dirty="0" err="1">
                <a:solidFill>
                  <a:srgbClr val="00B050"/>
                </a:solidFill>
                <a:latin typeface="Times New Roman" pitchFamily="18" charset="0"/>
                <a:ea typeface="Verdana" pitchFamily="34" charset="0"/>
                <a:cs typeface="Times New Roman" pitchFamily="18" charset="0"/>
              </a:rPr>
              <a:t>Oliveria</a:t>
            </a:r>
            <a:r>
              <a:rPr lang="en-US" sz="2400" b="1" i="1" dirty="0">
                <a:solidFill>
                  <a:srgbClr val="00B050"/>
                </a:solidFill>
                <a:latin typeface="Times New Roman" pitchFamily="18" charset="0"/>
                <a:ea typeface="Verdana" pitchFamily="34" charset="0"/>
                <a:cs typeface="Times New Roman" pitchFamily="18" charset="0"/>
              </a:rPr>
              <a:t> et al </a:t>
            </a:r>
            <a:r>
              <a:rPr lang="en-US" sz="2400" i="1" dirty="0">
                <a:solidFill>
                  <a:srgbClr val="00B050"/>
                </a:solidFill>
                <a:latin typeface="Times New Roman" pitchFamily="18" charset="0"/>
                <a:ea typeface="Verdana" pitchFamily="34" charset="0"/>
                <a:cs typeface="Times New Roman" pitchFamily="18" charset="0"/>
              </a:rPr>
              <a:t>- </a:t>
            </a:r>
            <a:r>
              <a:rPr lang="en-US" sz="2400" dirty="0">
                <a:latin typeface="Times New Roman" pitchFamily="18" charset="0"/>
                <a:ea typeface="Verdana" pitchFamily="34" charset="0"/>
                <a:cs typeface="Times New Roman" pitchFamily="18" charset="0"/>
              </a:rPr>
              <a:t>PDT is a novel photochemical approach in management of AP. </a:t>
            </a:r>
          </a:p>
          <a:p>
            <a:pPr>
              <a:lnSpc>
                <a:spcPct val="150000"/>
              </a:lnSpc>
            </a:pPr>
            <a:r>
              <a:rPr lang="en-US" sz="2400" b="1" i="1" dirty="0" err="1">
                <a:solidFill>
                  <a:srgbClr val="00B050"/>
                </a:solidFill>
                <a:latin typeface="Times New Roman" pitchFamily="18" charset="0"/>
                <a:ea typeface="Verdana" pitchFamily="34" charset="0"/>
                <a:cs typeface="Times New Roman" pitchFamily="18" charset="0"/>
              </a:rPr>
              <a:t>Deas</a:t>
            </a:r>
            <a:r>
              <a:rPr lang="en-US" sz="2400" b="1" i="1" dirty="0">
                <a:solidFill>
                  <a:srgbClr val="00B050"/>
                </a:solidFill>
                <a:latin typeface="Times New Roman" pitchFamily="18" charset="0"/>
                <a:ea typeface="Verdana" pitchFamily="34" charset="0"/>
                <a:cs typeface="Times New Roman" pitchFamily="18" charset="0"/>
              </a:rPr>
              <a:t> &amp; </a:t>
            </a:r>
            <a:r>
              <a:rPr lang="en-US" sz="2400" b="1" i="1" dirty="0" err="1">
                <a:solidFill>
                  <a:srgbClr val="00B050"/>
                </a:solidFill>
                <a:latin typeface="Times New Roman" pitchFamily="18" charset="0"/>
                <a:ea typeface="Verdana" pitchFamily="34" charset="0"/>
                <a:cs typeface="Times New Roman" pitchFamily="18" charset="0"/>
              </a:rPr>
              <a:t>Mealey</a:t>
            </a:r>
            <a:r>
              <a:rPr lang="en-US" sz="2400" b="1" i="1" dirty="0">
                <a:solidFill>
                  <a:srgbClr val="00B050"/>
                </a:solidFill>
                <a:latin typeface="Times New Roman" pitchFamily="18" charset="0"/>
                <a:ea typeface="Verdana" pitchFamily="34" charset="0"/>
                <a:cs typeface="Times New Roman" pitchFamily="18" charset="0"/>
              </a:rPr>
              <a:t> et al - </a:t>
            </a:r>
            <a:r>
              <a:rPr lang="en-US" sz="2400" dirty="0">
                <a:latin typeface="Times New Roman" pitchFamily="18" charset="0"/>
                <a:ea typeface="Verdana" pitchFamily="34" charset="0"/>
                <a:cs typeface="Times New Roman" pitchFamily="18" charset="0"/>
              </a:rPr>
              <a:t>Non surgical therapy reduced </a:t>
            </a:r>
            <a:r>
              <a:rPr lang="en-US" sz="2400" dirty="0" err="1">
                <a:latin typeface="Times New Roman" pitchFamily="18" charset="0"/>
                <a:ea typeface="Verdana" pitchFamily="34" charset="0"/>
                <a:cs typeface="Times New Roman" pitchFamily="18" charset="0"/>
              </a:rPr>
              <a:t>A.a</a:t>
            </a:r>
            <a:r>
              <a:rPr lang="en-US" sz="2400" dirty="0">
                <a:latin typeface="Times New Roman" pitchFamily="18" charset="0"/>
                <a:ea typeface="Verdana" pitchFamily="34" charset="0"/>
                <a:cs typeface="Times New Roman" pitchFamily="18" charset="0"/>
              </a:rPr>
              <a:t>, </a:t>
            </a:r>
            <a:r>
              <a:rPr lang="en-US" sz="2400" dirty="0" err="1">
                <a:latin typeface="Times New Roman" pitchFamily="18" charset="0"/>
                <a:ea typeface="Verdana" pitchFamily="34" charset="0"/>
                <a:cs typeface="Times New Roman" pitchFamily="18" charset="0"/>
              </a:rPr>
              <a:t>Capnocytophaga</a:t>
            </a:r>
            <a:r>
              <a:rPr lang="en-US" sz="2400" dirty="0">
                <a:latin typeface="Times New Roman" pitchFamily="18" charset="0"/>
                <a:ea typeface="Verdana" pitchFamily="34" charset="0"/>
                <a:cs typeface="Times New Roman" pitchFamily="18" charset="0"/>
              </a:rPr>
              <a:t> and Spirochetes but not completely eliminated them.</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105</a:t>
            </a:fld>
            <a:endParaRPr lang="en-IN"/>
          </a:p>
        </p:txBody>
      </p:sp>
      <p:sp>
        <p:nvSpPr>
          <p:cNvPr id="6" name="Footer Placeholder 3"/>
          <p:cNvSpPr>
            <a:spLocks noGrp="1"/>
          </p:cNvSpPr>
          <p:nvPr>
            <p:ph type="ftr" sz="quarter" idx="11"/>
          </p:nvPr>
        </p:nvSpPr>
        <p:spPr>
          <a:xfrm>
            <a:off x="1643042" y="6248400"/>
            <a:ext cx="6500858" cy="457200"/>
          </a:xfrm>
        </p:spPr>
        <p:txBody>
          <a:bodyPr/>
          <a:lstStyle/>
          <a:p>
            <a:r>
              <a:rPr lang="en-IN" dirty="0" err="1"/>
              <a:t>Teughels</a:t>
            </a:r>
            <a:r>
              <a:rPr lang="en-IN" dirty="0"/>
              <a:t>  W. Treatment of aggressive </a:t>
            </a:r>
            <a:r>
              <a:rPr lang="en-IN" dirty="0" err="1"/>
              <a:t>periodontitis</a:t>
            </a:r>
            <a:r>
              <a:rPr lang="en-IN" dirty="0"/>
              <a:t>. </a:t>
            </a:r>
            <a:r>
              <a:rPr lang="en-IN" dirty="0" err="1"/>
              <a:t>Periodontology</a:t>
            </a:r>
            <a:r>
              <a:rPr lang="en-IN" dirty="0"/>
              <a:t> 2000, 2014; 65:107–133</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5131"/>
          </a:xfrm>
        </p:spPr>
        <p:txBody>
          <a:bodyPr/>
          <a:lstStyle/>
          <a:p>
            <a:pPr algn="just">
              <a:lnSpc>
                <a:spcPct val="150000"/>
              </a:lnSpc>
              <a:buNone/>
            </a:pPr>
            <a:r>
              <a:rPr lang="en-US" sz="2400" b="1" i="1" dirty="0">
                <a:solidFill>
                  <a:srgbClr val="FFFF00"/>
                </a:solidFill>
                <a:latin typeface="Times New Roman" pitchFamily="18" charset="0"/>
                <a:cs typeface="Times New Roman" pitchFamily="18" charset="0"/>
              </a:rPr>
              <a:t>Antimicrobial therapy:</a:t>
            </a:r>
          </a:p>
          <a:p>
            <a:pPr algn="just">
              <a:lnSpc>
                <a:spcPct val="150000"/>
              </a:lnSpc>
              <a:buFont typeface="Arial" pitchFamily="34" charset="0"/>
              <a:buChar char="•"/>
            </a:pPr>
            <a:r>
              <a:rPr lang="en-US" sz="2400" b="1" i="1" dirty="0">
                <a:solidFill>
                  <a:srgbClr val="00B050"/>
                </a:solidFill>
                <a:latin typeface="Times New Roman" pitchFamily="18" charset="0"/>
                <a:cs typeface="Times New Roman" pitchFamily="18" charset="0"/>
              </a:rPr>
              <a:t>Slots and </a:t>
            </a:r>
            <a:r>
              <a:rPr lang="en-US" sz="2400" b="1" i="1" dirty="0" err="1">
                <a:solidFill>
                  <a:srgbClr val="00B050"/>
                </a:solidFill>
                <a:latin typeface="Times New Roman" pitchFamily="18" charset="0"/>
                <a:cs typeface="Times New Roman" pitchFamily="18" charset="0"/>
              </a:rPr>
              <a:t>Rosling</a:t>
            </a:r>
            <a:r>
              <a:rPr lang="en-US" sz="2400" b="1" i="1" dirty="0">
                <a:solidFill>
                  <a:srgbClr val="00B050"/>
                </a:solidFill>
                <a:latin typeface="Times New Roman" pitchFamily="18" charset="0"/>
                <a:cs typeface="Times New Roman" pitchFamily="18" charset="0"/>
              </a:rPr>
              <a:t> , </a:t>
            </a:r>
            <a:r>
              <a:rPr lang="en-US" sz="2400" b="1" i="1" dirty="0" err="1">
                <a:solidFill>
                  <a:srgbClr val="00B050"/>
                </a:solidFill>
                <a:latin typeface="Times New Roman" pitchFamily="18" charset="0"/>
                <a:cs typeface="Times New Roman" pitchFamily="18" charset="0"/>
              </a:rPr>
              <a:t>Kornman</a:t>
            </a:r>
            <a:r>
              <a:rPr lang="en-US" sz="2400" b="1" i="1" dirty="0">
                <a:solidFill>
                  <a:srgbClr val="00B050"/>
                </a:solidFill>
                <a:latin typeface="Times New Roman" pitchFamily="18" charset="0"/>
                <a:cs typeface="Times New Roman" pitchFamily="18" charset="0"/>
              </a:rPr>
              <a:t> and Robertson </a:t>
            </a:r>
            <a:r>
              <a:rPr lang="en-US" sz="2400" dirty="0">
                <a:latin typeface="Times New Roman" pitchFamily="18" charset="0"/>
                <a:cs typeface="Times New Roman" pitchFamily="18" charset="0"/>
              </a:rPr>
              <a:t>used tetracycline regimen and showed improvement in clinical and microbiological  assessments</a:t>
            </a:r>
          </a:p>
          <a:p>
            <a:pPr algn="just">
              <a:lnSpc>
                <a:spcPct val="150000"/>
              </a:lnSpc>
              <a:buFont typeface="Arial" pitchFamily="34" charset="0"/>
              <a:buChar char="•"/>
            </a:pPr>
            <a:r>
              <a:rPr lang="en-US" sz="2400" dirty="0">
                <a:latin typeface="Times New Roman" pitchFamily="18" charset="0"/>
                <a:cs typeface="Times New Roman" pitchFamily="18" charset="0"/>
              </a:rPr>
              <a:t>25 % of patients treated with this  regimen showed </a:t>
            </a:r>
            <a:r>
              <a:rPr lang="en-US" sz="2400" dirty="0" err="1">
                <a:latin typeface="Times New Roman" pitchFamily="18" charset="0"/>
                <a:cs typeface="Times New Roman" pitchFamily="18" charset="0"/>
              </a:rPr>
              <a:t>continous</a:t>
            </a:r>
            <a:r>
              <a:rPr lang="en-US" sz="2400" dirty="0">
                <a:latin typeface="Times New Roman" pitchFamily="18" charset="0"/>
                <a:cs typeface="Times New Roman" pitchFamily="18" charset="0"/>
              </a:rPr>
              <a:t>  disease progression.</a:t>
            </a:r>
          </a:p>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Saxen</a:t>
            </a:r>
            <a:r>
              <a:rPr lang="en-US" sz="2400" b="1" i="1" dirty="0">
                <a:solidFill>
                  <a:srgbClr val="00B050"/>
                </a:solidFill>
                <a:latin typeface="Times New Roman" pitchFamily="18" charset="0"/>
                <a:cs typeface="Times New Roman" pitchFamily="18" charset="0"/>
              </a:rPr>
              <a:t> and </a:t>
            </a:r>
            <a:r>
              <a:rPr lang="en-US" sz="2400" b="1" i="1" dirty="0" err="1">
                <a:solidFill>
                  <a:srgbClr val="00B050"/>
                </a:solidFill>
                <a:latin typeface="Times New Roman" pitchFamily="18" charset="0"/>
                <a:cs typeface="Times New Roman" pitchFamily="18" charset="0"/>
              </a:rPr>
              <a:t>Asikainen</a:t>
            </a:r>
            <a:r>
              <a:rPr lang="en-US" sz="2400" b="1" i="1" dirty="0">
                <a:solidFill>
                  <a:srgbClr val="00B050"/>
                </a:solidFill>
                <a:latin typeface="Times New Roman" pitchFamily="18" charset="0"/>
                <a:cs typeface="Times New Roman" pitchFamily="18" charset="0"/>
              </a:rPr>
              <a:t> , </a:t>
            </a:r>
            <a:r>
              <a:rPr lang="en-US" sz="2400" b="1" i="1" dirty="0" err="1">
                <a:solidFill>
                  <a:srgbClr val="00B050"/>
                </a:solidFill>
                <a:latin typeface="Times New Roman" pitchFamily="18" charset="0"/>
                <a:cs typeface="Times New Roman" pitchFamily="18" charset="0"/>
              </a:rPr>
              <a:t>Vonwinkelhoff</a:t>
            </a:r>
            <a:r>
              <a:rPr lang="en-US" sz="2400" b="1" i="1" dirty="0">
                <a:solidFill>
                  <a:srgbClr val="00B050"/>
                </a:solidFill>
                <a:latin typeface="Times New Roman" pitchFamily="18" charset="0"/>
                <a:cs typeface="Times New Roman" pitchFamily="18" charset="0"/>
              </a:rPr>
              <a:t> (1989) </a:t>
            </a:r>
            <a:r>
              <a:rPr lang="en-US" sz="2400" dirty="0">
                <a:latin typeface="Times New Roman" pitchFamily="18" charset="0"/>
                <a:cs typeface="Times New Roman" pitchFamily="18" charset="0"/>
              </a:rPr>
              <a:t>proposed the combination of AMOXICILLIN AND METRONIDAZOLE</a:t>
            </a:r>
          </a:p>
          <a:p>
            <a:endParaRPr lang="en-IN" sz="2400"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106</a:t>
            </a:fld>
            <a:endParaRPr lang="en-IN"/>
          </a:p>
        </p:txBody>
      </p:sp>
      <p:sp>
        <p:nvSpPr>
          <p:cNvPr id="6" name="Footer Placeholder 3"/>
          <p:cNvSpPr>
            <a:spLocks noGrp="1"/>
          </p:cNvSpPr>
          <p:nvPr>
            <p:ph type="ftr" sz="quarter" idx="11"/>
          </p:nvPr>
        </p:nvSpPr>
        <p:spPr>
          <a:xfrm>
            <a:off x="2643174" y="6248400"/>
            <a:ext cx="4643470"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gn="just">
              <a:lnSpc>
                <a:spcPct val="150000"/>
              </a:lnSpc>
            </a:pPr>
            <a:r>
              <a:rPr lang="en-US" sz="2400" dirty="0">
                <a:latin typeface="Times New Roman" pitchFamily="18" charset="0"/>
                <a:cs typeface="Times New Roman" pitchFamily="18" charset="0"/>
              </a:rPr>
              <a:t>The choice of antibiotics can be either </a:t>
            </a:r>
            <a:r>
              <a:rPr lang="en-US" sz="2400" dirty="0">
                <a:solidFill>
                  <a:srgbClr val="FFFF00"/>
                </a:solidFill>
                <a:latin typeface="Times New Roman" pitchFamily="18" charset="0"/>
                <a:cs typeface="Times New Roman" pitchFamily="18" charset="0"/>
              </a:rPr>
              <a:t>empiric or guided </a:t>
            </a:r>
            <a:r>
              <a:rPr lang="en-US" sz="2400" dirty="0">
                <a:latin typeface="Times New Roman" pitchFamily="18" charset="0"/>
                <a:cs typeface="Times New Roman" pitchFamily="18" charset="0"/>
              </a:rPr>
              <a:t>by information about the nature of involved pathogenic organism  and  their antibiotic susceptibility profile.</a:t>
            </a:r>
          </a:p>
          <a:p>
            <a:pPr algn="just">
              <a:lnSpc>
                <a:spcPct val="150000"/>
              </a:lnSpc>
            </a:pPr>
            <a:r>
              <a:rPr lang="en-US" sz="2400" b="1" i="1" dirty="0" err="1">
                <a:solidFill>
                  <a:srgbClr val="00B050"/>
                </a:solidFill>
                <a:latin typeface="Times New Roman" pitchFamily="18" charset="0"/>
                <a:cs typeface="Times New Roman" pitchFamily="18" charset="0"/>
              </a:rPr>
              <a:t>Herrara</a:t>
            </a:r>
            <a:r>
              <a:rPr lang="en-US" sz="2400" b="1" i="1" dirty="0">
                <a:solidFill>
                  <a:srgbClr val="00B050"/>
                </a:solidFill>
                <a:latin typeface="Times New Roman" pitchFamily="18" charset="0"/>
                <a:cs typeface="Times New Roman" pitchFamily="18" charset="0"/>
              </a:rPr>
              <a:t> et al </a:t>
            </a:r>
            <a:r>
              <a:rPr lang="en-US" sz="2400" dirty="0">
                <a:latin typeface="Times New Roman" pitchFamily="18" charset="0"/>
                <a:cs typeface="Times New Roman" pitchFamily="18" charset="0"/>
              </a:rPr>
              <a:t>– Systematic review – SRP + ANTIMICROBIALS – good results</a:t>
            </a:r>
          </a:p>
          <a:p>
            <a:pPr algn="just">
              <a:lnSpc>
                <a:spcPct val="150000"/>
              </a:lnSpc>
            </a:pPr>
            <a:r>
              <a:rPr lang="en-US" sz="2400" b="1" i="1" dirty="0" err="1">
                <a:solidFill>
                  <a:srgbClr val="00B050"/>
                </a:solidFill>
                <a:latin typeface="Times New Roman" pitchFamily="18" charset="0"/>
                <a:cs typeface="Times New Roman" pitchFamily="18" charset="0"/>
              </a:rPr>
              <a:t>Haffajee</a:t>
            </a:r>
            <a:r>
              <a:rPr lang="en-US" sz="2400" b="1" i="1" dirty="0">
                <a:solidFill>
                  <a:srgbClr val="00B050"/>
                </a:solidFill>
                <a:latin typeface="Times New Roman" pitchFamily="18" charset="0"/>
                <a:cs typeface="Times New Roman" pitchFamily="18" charset="0"/>
              </a:rPr>
              <a:t> et al (2003)  </a:t>
            </a:r>
            <a:r>
              <a:rPr lang="en-US" sz="2400" dirty="0">
                <a:latin typeface="Times New Roman" pitchFamily="18" charset="0"/>
                <a:cs typeface="Times New Roman" pitchFamily="18" charset="0"/>
              </a:rPr>
              <a:t>conducted an meta analysis and stated that greater clinical improvements following </a:t>
            </a:r>
            <a:r>
              <a:rPr lang="en-US" sz="2400" dirty="0">
                <a:solidFill>
                  <a:srgbClr val="FFFF00"/>
                </a:solidFill>
                <a:latin typeface="Times New Roman" pitchFamily="18" charset="0"/>
                <a:cs typeface="Times New Roman" pitchFamily="18" charset="0"/>
              </a:rPr>
              <a:t>systemic antibiotic administration  </a:t>
            </a:r>
            <a:r>
              <a:rPr lang="en-US" sz="2400" dirty="0">
                <a:latin typeface="Times New Roman" pitchFamily="18" charset="0"/>
                <a:cs typeface="Times New Roman" pitchFamily="18" charset="0"/>
              </a:rPr>
              <a:t>upon completion of </a:t>
            </a:r>
            <a:r>
              <a:rPr lang="en-US" sz="2400" dirty="0" err="1">
                <a:latin typeface="Times New Roman" pitchFamily="18" charset="0"/>
                <a:cs typeface="Times New Roman" pitchFamily="18" charset="0"/>
              </a:rPr>
              <a:t>subgingival</a:t>
            </a:r>
            <a:r>
              <a:rPr lang="en-US" sz="2400" dirty="0">
                <a:latin typeface="Times New Roman" pitchFamily="18" charset="0"/>
                <a:cs typeface="Times New Roman" pitchFamily="18" charset="0"/>
              </a:rPr>
              <a:t> instrumentation.</a:t>
            </a:r>
          </a:p>
          <a:p>
            <a:endParaRPr lang="en-IN"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107</a:t>
            </a:fld>
            <a:endParaRPr lang="en-IN"/>
          </a:p>
        </p:txBody>
      </p:sp>
      <p:sp>
        <p:nvSpPr>
          <p:cNvPr id="6" name="Footer Placeholder 3"/>
          <p:cNvSpPr>
            <a:spLocks noGrp="1"/>
          </p:cNvSpPr>
          <p:nvPr>
            <p:ph type="ftr" sz="quarter" idx="11"/>
          </p:nvPr>
        </p:nvSpPr>
        <p:spPr>
          <a:xfrm>
            <a:off x="1928794" y="6248400"/>
            <a:ext cx="5786478"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nSpc>
                <a:spcPct val="150000"/>
              </a:lnSpc>
              <a:buFont typeface="Arial" pitchFamily="34" charset="0"/>
              <a:buChar char="•"/>
            </a:pPr>
            <a:r>
              <a:rPr lang="en-IN" sz="2400" dirty="0">
                <a:latin typeface="Times New Roman" pitchFamily="18" charset="0"/>
                <a:cs typeface="Times New Roman" pitchFamily="18" charset="0"/>
              </a:rPr>
              <a:t>Meta-analysis – </a:t>
            </a:r>
            <a:r>
              <a:rPr lang="en-IN" sz="2400" b="1" i="1" dirty="0" err="1">
                <a:solidFill>
                  <a:srgbClr val="00B050"/>
                </a:solidFill>
                <a:latin typeface="Times New Roman" pitchFamily="18" charset="0"/>
                <a:cs typeface="Times New Roman" pitchFamily="18" charset="0"/>
              </a:rPr>
              <a:t>Sgolastra</a:t>
            </a:r>
            <a:r>
              <a:rPr lang="en-IN" sz="2400" b="1" i="1" dirty="0">
                <a:solidFill>
                  <a:srgbClr val="00B050"/>
                </a:solidFill>
                <a:latin typeface="Times New Roman" pitchFamily="18" charset="0"/>
                <a:cs typeface="Times New Roman" pitchFamily="18" charset="0"/>
              </a:rPr>
              <a:t> et al </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amoxicillin+metronidazole</a:t>
            </a:r>
            <a:r>
              <a:rPr lang="en-IN" sz="2400" dirty="0">
                <a:latin typeface="Times New Roman" pitchFamily="18" charset="0"/>
                <a:cs typeface="Times New Roman" pitchFamily="18" charset="0"/>
              </a:rPr>
              <a:t> + SRP – better results – CAL gain and PD reduction</a:t>
            </a:r>
          </a:p>
          <a:p>
            <a:pPr>
              <a:lnSpc>
                <a:spcPct val="150000"/>
              </a:lnSpc>
              <a:buFont typeface="Arial" pitchFamily="34" charset="0"/>
              <a:buChar char="•"/>
            </a:pPr>
            <a:r>
              <a:rPr lang="en-IN" sz="2400" dirty="0">
                <a:latin typeface="Times New Roman" pitchFamily="18" charset="0"/>
                <a:cs typeface="Times New Roman" pitchFamily="18" charset="0"/>
              </a:rPr>
              <a:t>Systemic tetracycline (250 mg of tetracycline hydrochloride four times daily for at least 1 week) should be given in conjunction with local mechanical therapy. If surgery is indicated, systemic tetracycline should be prescribed and the patient instructed to begin taking the antibiotic approximately 1 hour before surgery.</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108</a:t>
            </a:fld>
            <a:endParaRPr lang="en-IN"/>
          </a:p>
        </p:txBody>
      </p:sp>
      <p:sp>
        <p:nvSpPr>
          <p:cNvPr id="6" name="Footer Placeholder 3"/>
          <p:cNvSpPr>
            <a:spLocks noGrp="1"/>
          </p:cNvSpPr>
          <p:nvPr>
            <p:ph type="ftr" sz="quarter" idx="11"/>
          </p:nvPr>
        </p:nvSpPr>
        <p:spPr>
          <a:xfrm>
            <a:off x="2071670" y="6248400"/>
            <a:ext cx="5572164"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EA8F7DC-4F65-4E02-AD7B-B7A4A4A60F4A}" type="slidenum">
              <a:rPr lang="en-IN" smtClean="0"/>
              <a:pPr/>
              <a:t>109</a:t>
            </a:fld>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1357290" y="571480"/>
            <a:ext cx="6572296" cy="5000660"/>
          </a:xfrm>
          <a:prstGeom prst="rect">
            <a:avLst/>
          </a:prstGeom>
          <a:noFill/>
          <a:ln w="9525">
            <a:noFill/>
            <a:miter lim="800000"/>
            <a:headEnd/>
            <a:tailEnd/>
          </a:ln>
          <a:effectLst/>
        </p:spPr>
      </p:pic>
      <p:sp>
        <p:nvSpPr>
          <p:cNvPr id="7" name="Footer Placeholder 3"/>
          <p:cNvSpPr>
            <a:spLocks noGrp="1"/>
          </p:cNvSpPr>
          <p:nvPr>
            <p:ph type="ftr" sz="quarter" idx="11"/>
          </p:nvPr>
        </p:nvSpPr>
        <p:spPr>
          <a:xfrm>
            <a:off x="2786050" y="6248400"/>
            <a:ext cx="4500594"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5916635"/>
          </a:xfrm>
        </p:spPr>
        <p:txBody>
          <a:bodyPr/>
          <a:lstStyle/>
          <a:p>
            <a:pPr>
              <a:lnSpc>
                <a:spcPct val="150000"/>
              </a:lnSpc>
              <a:buFont typeface="Arial" pitchFamily="34" charset="0"/>
              <a:buChar char="•"/>
            </a:pPr>
            <a:r>
              <a:rPr lang="en-US" sz="2400" b="1" dirty="0">
                <a:latin typeface="Times New Roman" pitchFamily="18" charset="0"/>
                <a:cs typeface="Times New Roman" pitchFamily="18" charset="0"/>
              </a:rPr>
              <a:t>1982 - </a:t>
            </a:r>
            <a:r>
              <a:rPr lang="en-US" sz="2400" b="1" i="1" dirty="0">
                <a:solidFill>
                  <a:srgbClr val="00B050"/>
                </a:solidFill>
                <a:latin typeface="Times New Roman" pitchFamily="18" charset="0"/>
                <a:cs typeface="Times New Roman" pitchFamily="18" charset="0"/>
              </a:rPr>
              <a:t>Page and Schroeder</a:t>
            </a:r>
            <a:endParaRPr lang="en-US" sz="2400" i="1" dirty="0">
              <a:solidFill>
                <a:srgbClr val="00B050"/>
              </a:solidFill>
              <a:latin typeface="Times New Roman" pitchFamily="18" charset="0"/>
              <a:cs typeface="Times New Roman" pitchFamily="18" charset="0"/>
            </a:endParaRPr>
          </a:p>
          <a:p>
            <a:pPr lvl="1">
              <a:lnSpc>
                <a:spcPct val="150000"/>
              </a:lnSpc>
              <a:buNone/>
            </a:pPr>
            <a:r>
              <a:rPr lang="en-US" sz="2400" dirty="0">
                <a:latin typeface="Times New Roman" pitchFamily="18" charset="0"/>
                <a:cs typeface="Times New Roman" pitchFamily="18" charset="0"/>
              </a:rPr>
              <a:t>Pre pubertal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 LOCALISED AND GENERALISED</a:t>
            </a:r>
          </a:p>
          <a:p>
            <a:pPr lvl="1">
              <a:lnSpc>
                <a:spcPct val="150000"/>
              </a:lnSpc>
              <a:buNone/>
            </a:pPr>
            <a:r>
              <a:rPr lang="en-US" sz="2400" dirty="0">
                <a:latin typeface="Times New Roman" pitchFamily="18" charset="0"/>
                <a:cs typeface="Times New Roman" pitchFamily="18" charset="0"/>
              </a:rPr>
              <a:t>Juvenile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lvl="1">
              <a:lnSpc>
                <a:spcPct val="150000"/>
              </a:lnSpc>
              <a:buNone/>
            </a:pPr>
            <a:r>
              <a:rPr lang="en-US" sz="2400" dirty="0">
                <a:latin typeface="Times New Roman" pitchFamily="18" charset="0"/>
                <a:cs typeface="Times New Roman" pitchFamily="18" charset="0"/>
              </a:rPr>
              <a:t>Rapidly progressing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a:lnSpc>
                <a:spcPct val="150000"/>
              </a:lnSpc>
              <a:buFont typeface="Arial" pitchFamily="34" charset="0"/>
              <a:buChar char="•"/>
            </a:pPr>
            <a:r>
              <a:rPr lang="en-US" sz="2400" b="1" dirty="0">
                <a:latin typeface="Times New Roman" pitchFamily="18" charset="0"/>
                <a:cs typeface="Times New Roman" pitchFamily="18" charset="0"/>
              </a:rPr>
              <a:t>1988 - </a:t>
            </a:r>
            <a:r>
              <a:rPr lang="en-US" sz="2400" b="1" i="1" dirty="0">
                <a:solidFill>
                  <a:srgbClr val="00B050"/>
                </a:solidFill>
                <a:latin typeface="Times New Roman" pitchFamily="18" charset="0"/>
                <a:cs typeface="Times New Roman" pitchFamily="18" charset="0"/>
              </a:rPr>
              <a:t>Grant, Stern, and </a:t>
            </a:r>
            <a:r>
              <a:rPr lang="en-US" sz="2400" b="1" i="1" dirty="0" err="1">
                <a:solidFill>
                  <a:srgbClr val="00B050"/>
                </a:solidFill>
                <a:latin typeface="Times New Roman" pitchFamily="18" charset="0"/>
                <a:cs typeface="Times New Roman" pitchFamily="18" charset="0"/>
              </a:rPr>
              <a:t>Listgarten</a:t>
            </a:r>
            <a:r>
              <a:rPr lang="en-US" sz="2400" b="1" i="1" dirty="0">
                <a:solidFill>
                  <a:srgbClr val="00B050"/>
                </a:solidFill>
                <a:latin typeface="Times New Roman" pitchFamily="18" charset="0"/>
                <a:cs typeface="Times New Roman" pitchFamily="18" charset="0"/>
              </a:rPr>
              <a:t> </a:t>
            </a:r>
            <a:endParaRPr lang="en-US" sz="2400" i="1" dirty="0">
              <a:solidFill>
                <a:srgbClr val="00B050"/>
              </a:solidFill>
              <a:latin typeface="Times New Roman" pitchFamily="18" charset="0"/>
              <a:cs typeface="Times New Roman" pitchFamily="18" charset="0"/>
            </a:endParaRPr>
          </a:p>
          <a:p>
            <a:pPr lvl="1">
              <a:lnSpc>
                <a:spcPct val="150000"/>
              </a:lnSpc>
            </a:pPr>
            <a:r>
              <a:rPr lang="en-US" sz="2400" dirty="0">
                <a:latin typeface="Times New Roman" pitchFamily="18" charset="0"/>
                <a:cs typeface="Times New Roman" pitchFamily="18" charset="0"/>
              </a:rPr>
              <a:t>Post juvenile</a:t>
            </a:r>
          </a:p>
          <a:p>
            <a:pPr lvl="1">
              <a:lnSpc>
                <a:spcPct val="150000"/>
              </a:lnSpc>
            </a:pPr>
            <a:r>
              <a:rPr lang="en-US" sz="2400" dirty="0">
                <a:latin typeface="Times New Roman" pitchFamily="18" charset="0"/>
                <a:cs typeface="Times New Roman" pitchFamily="18" charset="0"/>
              </a:rPr>
              <a:t>Early onset </a:t>
            </a:r>
          </a:p>
          <a:p>
            <a:pPr lvl="1">
              <a:lnSpc>
                <a:spcPct val="150000"/>
              </a:lnSpc>
              <a:buFontTx/>
              <a:buChar char="-"/>
            </a:pPr>
            <a:r>
              <a:rPr lang="en-US" sz="2400" dirty="0">
                <a:latin typeface="Times New Roman" pitchFamily="18" charset="0"/>
                <a:cs typeface="Times New Roman" pitchFamily="18" charset="0"/>
              </a:rPr>
              <a:t>Juvenile – LOCALISED AND GENERALISED</a:t>
            </a:r>
          </a:p>
          <a:p>
            <a:pPr lvl="1">
              <a:lnSpc>
                <a:spcPct val="150000"/>
              </a:lnSpc>
              <a:buNone/>
            </a:pPr>
            <a:r>
              <a:rPr lang="en-US" sz="2400" b="1" dirty="0">
                <a:latin typeface="Times New Roman" pitchFamily="18" charset="0"/>
                <a:cs typeface="Times New Roman" pitchFamily="18" charset="0"/>
              </a:rPr>
              <a:t>1989 - </a:t>
            </a:r>
            <a:r>
              <a:rPr lang="en-US" sz="2400" dirty="0">
                <a:latin typeface="Times New Roman" pitchFamily="18" charset="0"/>
                <a:cs typeface="Times New Roman" pitchFamily="18" charset="0"/>
              </a:rPr>
              <a:t> </a:t>
            </a:r>
            <a:r>
              <a:rPr lang="en-US" sz="2400" b="1" i="1" dirty="0">
                <a:solidFill>
                  <a:srgbClr val="00B050"/>
                </a:solidFill>
                <a:latin typeface="Times New Roman" pitchFamily="18" charset="0"/>
                <a:cs typeface="Times New Roman" pitchFamily="18" charset="0"/>
              </a:rPr>
              <a:t>World workshop of </a:t>
            </a:r>
            <a:r>
              <a:rPr lang="en-US" sz="2400" b="1" i="1" dirty="0" err="1">
                <a:solidFill>
                  <a:srgbClr val="00B050"/>
                </a:solidFill>
                <a:latin typeface="Times New Roman" pitchFamily="18" charset="0"/>
                <a:cs typeface="Times New Roman" pitchFamily="18" charset="0"/>
              </a:rPr>
              <a:t>periodontics</a:t>
            </a:r>
            <a:r>
              <a:rPr lang="en-US" sz="2400" b="1" i="1" dirty="0">
                <a:solidFill>
                  <a:srgbClr val="00B050"/>
                </a:solidFill>
                <a:latin typeface="Times New Roman" pitchFamily="18" charset="0"/>
                <a:cs typeface="Times New Roman" pitchFamily="18" charset="0"/>
              </a:rPr>
              <a:t>  - </a:t>
            </a:r>
            <a:r>
              <a:rPr lang="en-US" sz="2400" b="1" dirty="0">
                <a:solidFill>
                  <a:srgbClr val="FFFF00"/>
                </a:solidFill>
                <a:latin typeface="Times New Roman" pitchFamily="18" charset="0"/>
                <a:cs typeface="Times New Roman" pitchFamily="18" charset="0"/>
              </a:rPr>
              <a:t>localized</a:t>
            </a:r>
            <a:r>
              <a:rPr lang="en-US" sz="2400" dirty="0">
                <a:latin typeface="Times New Roman" pitchFamily="18" charset="0"/>
                <a:cs typeface="Times New Roman" pitchFamily="18" charset="0"/>
              </a:rPr>
              <a:t> </a:t>
            </a:r>
            <a:r>
              <a:rPr lang="en-US" sz="2400" b="1" dirty="0">
                <a:solidFill>
                  <a:srgbClr val="FFFF00"/>
                </a:solidFill>
                <a:latin typeface="Times New Roman" pitchFamily="18" charset="0"/>
                <a:cs typeface="Times New Roman" pitchFamily="18" charset="0"/>
              </a:rPr>
              <a:t>juvenile </a:t>
            </a:r>
            <a:r>
              <a:rPr lang="en-US" sz="2400" b="1" dirty="0" err="1">
                <a:solidFill>
                  <a:srgbClr val="FFFF00"/>
                </a:solidFill>
                <a:latin typeface="Times New Roman" pitchFamily="18" charset="0"/>
                <a:cs typeface="Times New Roman" pitchFamily="18" charset="0"/>
              </a:rPr>
              <a:t>periodontitis</a:t>
            </a:r>
            <a:r>
              <a:rPr lang="en-US" sz="2400" b="1" dirty="0">
                <a:solidFill>
                  <a:srgbClr val="FFFF00"/>
                </a:solidFill>
                <a:latin typeface="Times New Roman" pitchFamily="18" charset="0"/>
                <a:cs typeface="Times New Roman" pitchFamily="18" charset="0"/>
              </a:rPr>
              <a:t> (LJP)</a:t>
            </a:r>
            <a:r>
              <a:rPr lang="en-US" sz="2400" dirty="0">
                <a:latin typeface="Times New Roman" pitchFamily="18" charset="0"/>
                <a:cs typeface="Times New Roman" pitchFamily="18" charset="0"/>
              </a:rPr>
              <a:t>, a subset of the broad classification of </a:t>
            </a:r>
            <a:r>
              <a:rPr lang="en-US" sz="2400" b="1" dirty="0">
                <a:solidFill>
                  <a:srgbClr val="FFFF00"/>
                </a:solidFill>
                <a:latin typeface="Times New Roman" pitchFamily="18" charset="0"/>
                <a:cs typeface="Times New Roman" pitchFamily="18" charset="0"/>
              </a:rPr>
              <a:t>Early onset </a:t>
            </a:r>
            <a:r>
              <a:rPr lang="en-US" sz="2400" b="1" dirty="0" err="1">
                <a:solidFill>
                  <a:srgbClr val="FFFF00"/>
                </a:solidFill>
                <a:latin typeface="Times New Roman" pitchFamily="18" charset="0"/>
                <a:cs typeface="Times New Roman" pitchFamily="18" charset="0"/>
              </a:rPr>
              <a:t>periodontitis</a:t>
            </a:r>
            <a:r>
              <a:rPr lang="en-US" sz="2400" b="1" dirty="0">
                <a:solidFill>
                  <a:srgbClr val="FFFF00"/>
                </a:solidFill>
                <a:latin typeface="Times New Roman" pitchFamily="18" charset="0"/>
                <a:cs typeface="Times New Roman" pitchFamily="18" charset="0"/>
              </a:rPr>
              <a:t> (EOP)</a:t>
            </a:r>
            <a:r>
              <a:rPr lang="en-US" sz="2400" dirty="0">
                <a:latin typeface="Times New Roman" pitchFamily="18" charset="0"/>
                <a:cs typeface="Times New Roman" pitchFamily="18" charset="0"/>
              </a:rPr>
              <a:t>.</a:t>
            </a:r>
          </a:p>
          <a:p>
            <a:pPr lvl="1">
              <a:lnSpc>
                <a:spcPct val="150000"/>
              </a:lnSpc>
              <a:buNone/>
            </a:pPr>
            <a:endParaRPr lang="en-US" sz="2400" dirty="0">
              <a:latin typeface="Times New Roman" pitchFamily="18" charset="0"/>
              <a:cs typeface="Times New Roman" pitchFamily="18" charset="0"/>
            </a:endParaRPr>
          </a:p>
          <a:p>
            <a:pPr lvl="1">
              <a:lnSpc>
                <a:spcPct val="150000"/>
              </a:lnSpc>
              <a:buNone/>
            </a:pPr>
            <a:r>
              <a:rPr lang="en-US" sz="2000" dirty="0">
                <a:latin typeface="Times New Roman" pitchFamily="18" charset="0"/>
                <a:cs typeface="Times New Roman" pitchFamily="18" charset="0"/>
              </a:rPr>
              <a:t>        </a:t>
            </a:r>
          </a:p>
          <a:p>
            <a:pPr>
              <a:buFont typeface="Arial" pitchFamily="34" charset="0"/>
              <a:buChar char="•"/>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11</a:t>
            </a:fld>
            <a:endParaRPr lang="en-IN"/>
          </a:p>
        </p:txBody>
      </p:sp>
      <p:sp>
        <p:nvSpPr>
          <p:cNvPr id="6" name="Footer Placeholder 4"/>
          <p:cNvSpPr>
            <a:spLocks noGrp="1"/>
          </p:cNvSpPr>
          <p:nvPr>
            <p:ph type="ftr" sz="quarter" idx="11"/>
          </p:nvPr>
        </p:nvSpPr>
        <p:spPr>
          <a:xfrm>
            <a:off x="3500430" y="6248400"/>
            <a:ext cx="6072230"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28794" y="6248400"/>
            <a:ext cx="5500726" cy="457200"/>
          </a:xfrm>
        </p:spPr>
        <p:txBody>
          <a:bodyPr/>
          <a:lstStyle/>
          <a:p>
            <a:r>
              <a:rPr lang="en-IN" dirty="0" err="1"/>
              <a:t>Prakasam</a:t>
            </a:r>
            <a:r>
              <a:rPr lang="en-IN" dirty="0"/>
              <a:t> </a:t>
            </a:r>
            <a:r>
              <a:rPr lang="en-IN" dirty="0" err="1"/>
              <a:t>A,Elavarasu</a:t>
            </a:r>
            <a:r>
              <a:rPr lang="en-IN" dirty="0"/>
              <a:t> </a:t>
            </a:r>
            <a:r>
              <a:rPr lang="en-IN" dirty="0" err="1"/>
              <a:t>S,Natarajan</a:t>
            </a:r>
            <a:r>
              <a:rPr lang="en-IN" dirty="0"/>
              <a:t> </a:t>
            </a:r>
            <a:r>
              <a:rPr lang="en-IN" dirty="0" err="1"/>
              <a:t>R.Antibiotics</a:t>
            </a:r>
            <a:r>
              <a:rPr lang="en-IN" dirty="0"/>
              <a:t> in the management of aggressive </a:t>
            </a:r>
            <a:r>
              <a:rPr lang="en-IN" dirty="0" err="1"/>
              <a:t>periodontitis.J</a:t>
            </a:r>
            <a:r>
              <a:rPr lang="en-IN" dirty="0"/>
              <a:t> </a:t>
            </a:r>
            <a:r>
              <a:rPr lang="en-IN" dirty="0" err="1"/>
              <a:t>Pharm</a:t>
            </a:r>
            <a:r>
              <a:rPr lang="en-IN" dirty="0"/>
              <a:t> </a:t>
            </a:r>
            <a:r>
              <a:rPr lang="en-IN" dirty="0" err="1"/>
              <a:t>Bioallied</a:t>
            </a:r>
            <a:r>
              <a:rPr lang="en-IN" dirty="0"/>
              <a:t> </a:t>
            </a:r>
            <a:r>
              <a:rPr lang="en-IN" dirty="0" err="1"/>
              <a:t>Sci</a:t>
            </a:r>
            <a:r>
              <a:rPr lang="en-IN" dirty="0"/>
              <a:t> 2012;4:s52-55</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110</a:t>
            </a:fld>
            <a:endParaRPr lang="en-IN"/>
          </a:p>
        </p:txBody>
      </p:sp>
      <p:pic>
        <p:nvPicPr>
          <p:cNvPr id="6" name="Picture 4"/>
          <p:cNvPicPr>
            <a:picLocks noGrp="1" noChangeAspect="1" noChangeArrowheads="1"/>
          </p:cNvPicPr>
          <p:nvPr>
            <p:ph idx="1"/>
          </p:nvPr>
        </p:nvPicPr>
        <p:blipFill>
          <a:blip r:embed="rId2"/>
          <a:srcRect/>
          <a:stretch>
            <a:fillRect/>
          </a:stretch>
        </p:blipFill>
        <p:spPr>
          <a:xfrm>
            <a:off x="2071670" y="1142984"/>
            <a:ext cx="5786478" cy="4214842"/>
          </a:xfrm>
          <a:noFill/>
          <a:ln w="28575">
            <a:solidFill>
              <a:schemeClr val="bg2"/>
            </a:solidFill>
          </a:ln>
        </p:spPr>
      </p:pic>
      <p:sp>
        <p:nvSpPr>
          <p:cNvPr id="7" name="Rectangle 6"/>
          <p:cNvSpPr/>
          <p:nvPr/>
        </p:nvSpPr>
        <p:spPr>
          <a:xfrm>
            <a:off x="3071802" y="500042"/>
            <a:ext cx="3738524" cy="461665"/>
          </a:xfrm>
          <a:prstGeom prst="rect">
            <a:avLst/>
          </a:prstGeom>
        </p:spPr>
        <p:txBody>
          <a:bodyPr wrap="none">
            <a:spAutoFit/>
          </a:bodyPr>
          <a:lstStyle/>
          <a:p>
            <a:r>
              <a:rPr lang="en-US" sz="2400" b="1" i="1" dirty="0">
                <a:solidFill>
                  <a:srgbClr val="FFFF00"/>
                </a:solidFill>
                <a:effectLst>
                  <a:outerShdw blurRad="38100" dist="38100" dir="2700000" algn="tl">
                    <a:srgbClr val="010199"/>
                  </a:outerShdw>
                </a:effectLst>
                <a:latin typeface="Times New Roman" pitchFamily="18" charset="0"/>
                <a:cs typeface="Times New Roman" pitchFamily="18" charset="0"/>
              </a:rPr>
              <a:t>Recently prescribed dosages</a:t>
            </a:r>
            <a:endParaRPr lang="en-IN" sz="2400" b="1" i="1"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gn="just">
              <a:lnSpc>
                <a:spcPct val="150000"/>
              </a:lnSpc>
            </a:pPr>
            <a:r>
              <a:rPr lang="en-US" sz="2400" dirty="0">
                <a:latin typeface="Times New Roman" pitchFamily="18" charset="0"/>
                <a:cs typeface="Times New Roman" pitchFamily="18" charset="0"/>
              </a:rPr>
              <a:t>Adjunctive administration of antibiotics:</a:t>
            </a:r>
          </a:p>
          <a:p>
            <a:pPr lvl="1" algn="just">
              <a:lnSpc>
                <a:spcPct val="150000"/>
              </a:lnSpc>
            </a:pPr>
            <a:r>
              <a:rPr lang="en-US" sz="2400" dirty="0" err="1">
                <a:latin typeface="Times New Roman" pitchFamily="18" charset="0"/>
                <a:cs typeface="Times New Roman" pitchFamily="18" charset="0"/>
              </a:rPr>
              <a:t>Tetracyclines</a:t>
            </a:r>
            <a:r>
              <a:rPr lang="en-US" sz="2400" dirty="0">
                <a:latin typeface="Times New Roman" pitchFamily="18" charset="0"/>
                <a:cs typeface="Times New Roman" pitchFamily="18" charset="0"/>
              </a:rPr>
              <a:t> (250 mg </a:t>
            </a:r>
            <a:r>
              <a:rPr lang="en-US" sz="2400" dirty="0" err="1">
                <a:latin typeface="Times New Roman" pitchFamily="18" charset="0"/>
                <a:cs typeface="Times New Roman" pitchFamily="18" charset="0"/>
              </a:rPr>
              <a:t>qid</a:t>
            </a:r>
            <a:r>
              <a:rPr lang="en-US" sz="2400" dirty="0">
                <a:latin typeface="Times New Roman" pitchFamily="18" charset="0"/>
                <a:cs typeface="Times New Roman" pitchFamily="18" charset="0"/>
              </a:rPr>
              <a:t> X 14 days) Slots et al</a:t>
            </a:r>
          </a:p>
          <a:p>
            <a:pPr lvl="1" algn="just">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Doxycycline</a:t>
            </a:r>
            <a:r>
              <a:rPr lang="en-US" sz="2400" dirty="0">
                <a:latin typeface="Times New Roman" pitchFamily="18" charset="0"/>
                <a:cs typeface="Times New Roman" pitchFamily="18" charset="0"/>
              </a:rPr>
              <a:t> (100 mg bid X 7 days)</a:t>
            </a:r>
            <a:r>
              <a:rPr lang="en-US" sz="2400" dirty="0" err="1">
                <a:latin typeface="Times New Roman" pitchFamily="18" charset="0"/>
                <a:cs typeface="Times New Roman" pitchFamily="18" charset="0"/>
              </a:rPr>
              <a:t>Bornhart</a:t>
            </a:r>
            <a:r>
              <a:rPr lang="en-US" sz="2400" dirty="0">
                <a:latin typeface="Times New Roman" pitchFamily="18" charset="0"/>
                <a:cs typeface="Times New Roman" pitchFamily="18" charset="0"/>
              </a:rPr>
              <a:t> et al</a:t>
            </a:r>
          </a:p>
          <a:p>
            <a:pPr lvl="1" algn="just">
              <a:lnSpc>
                <a:spcPct val="150000"/>
              </a:lnSpc>
            </a:pPr>
            <a:r>
              <a:rPr lang="en-US" sz="2400" dirty="0" err="1">
                <a:latin typeface="Times New Roman" pitchFamily="18" charset="0"/>
                <a:cs typeface="Times New Roman" pitchFamily="18" charset="0"/>
              </a:rPr>
              <a:t>Metronidazole</a:t>
            </a:r>
            <a:r>
              <a:rPr lang="en-US" sz="2400" dirty="0">
                <a:latin typeface="Times New Roman" pitchFamily="18" charset="0"/>
                <a:cs typeface="Times New Roman" pitchFamily="18" charset="0"/>
              </a:rPr>
              <a:t>  (250 mg </a:t>
            </a:r>
            <a:r>
              <a:rPr lang="en-US" sz="2400" dirty="0" err="1">
                <a:latin typeface="Times New Roman" pitchFamily="18" charset="0"/>
                <a:cs typeface="Times New Roman" pitchFamily="18" charset="0"/>
              </a:rPr>
              <a:t>tid</a:t>
            </a:r>
            <a:r>
              <a:rPr lang="en-US" sz="2400" dirty="0">
                <a:latin typeface="Times New Roman" pitchFamily="18" charset="0"/>
                <a:cs typeface="Times New Roman" pitchFamily="18" charset="0"/>
              </a:rPr>
              <a:t> X 7 days) </a:t>
            </a:r>
            <a:r>
              <a:rPr lang="en-US" sz="2400" dirty="0" err="1">
                <a:latin typeface="Times New Roman" pitchFamily="18" charset="0"/>
                <a:cs typeface="Times New Roman" pitchFamily="18" charset="0"/>
              </a:rPr>
              <a:t>Loesche</a:t>
            </a:r>
            <a:r>
              <a:rPr lang="en-US" sz="2400" dirty="0">
                <a:latin typeface="Times New Roman" pitchFamily="18" charset="0"/>
                <a:cs typeface="Times New Roman" pitchFamily="18" charset="0"/>
              </a:rPr>
              <a:t> et al</a:t>
            </a:r>
          </a:p>
          <a:p>
            <a:pPr lvl="1" algn="just">
              <a:lnSpc>
                <a:spcPct val="150000"/>
              </a:lnSpc>
            </a:pPr>
            <a:r>
              <a:rPr lang="en-US" sz="2400" dirty="0" err="1">
                <a:latin typeface="Times New Roman" pitchFamily="18" charset="0"/>
                <a:cs typeface="Times New Roman" pitchFamily="18" charset="0"/>
              </a:rPr>
              <a:t>Metronidazole</a:t>
            </a:r>
            <a:r>
              <a:rPr lang="en-US" sz="2400" dirty="0">
                <a:latin typeface="Times New Roman" pitchFamily="18" charset="0"/>
                <a:cs typeface="Times New Roman" pitchFamily="18" charset="0"/>
              </a:rPr>
              <a:t> + amoxicillin(250 mg MNZ + 375 g AXL) van </a:t>
            </a:r>
            <a:r>
              <a:rPr lang="en-US" sz="2400" dirty="0" err="1">
                <a:latin typeface="Times New Roman" pitchFamily="18" charset="0"/>
                <a:cs typeface="Times New Roman" pitchFamily="18" charset="0"/>
              </a:rPr>
              <a:t>Winkelhoff</a:t>
            </a:r>
            <a:r>
              <a:rPr lang="en-US" sz="2400" dirty="0">
                <a:latin typeface="Times New Roman" pitchFamily="18" charset="0"/>
                <a:cs typeface="Times New Roman" pitchFamily="18" charset="0"/>
              </a:rPr>
              <a:t> et al</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111</a:t>
            </a:fld>
            <a:endParaRPr lang="en-IN" dirty="0"/>
          </a:p>
        </p:txBody>
      </p:sp>
      <p:sp>
        <p:nvSpPr>
          <p:cNvPr id="6" name="Footer Placeholder 3"/>
          <p:cNvSpPr>
            <a:spLocks noGrp="1"/>
          </p:cNvSpPr>
          <p:nvPr>
            <p:ph type="ftr" sz="quarter" idx="11"/>
          </p:nvPr>
        </p:nvSpPr>
        <p:spPr>
          <a:xfrm>
            <a:off x="2285984" y="6248400"/>
            <a:ext cx="4643470"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73693"/>
          </a:xfrm>
        </p:spPr>
        <p:txBody>
          <a:bodyPr/>
          <a:lstStyle/>
          <a:p>
            <a:pPr algn="just">
              <a:lnSpc>
                <a:spcPct val="150000"/>
              </a:lnSpc>
            </a:pPr>
            <a:r>
              <a:rPr lang="en-US" sz="2400" dirty="0">
                <a:latin typeface="Times New Roman" pitchFamily="18" charset="0"/>
                <a:cs typeface="Times New Roman" pitchFamily="18" charset="0"/>
              </a:rPr>
              <a:t>Antibiotics have been used  in essentially 2 ways for treatment of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a:t>
            </a:r>
          </a:p>
          <a:p>
            <a:pPr algn="just">
              <a:lnSpc>
                <a:spcPct val="150000"/>
              </a:lnSpc>
            </a:pPr>
            <a:r>
              <a:rPr lang="en-US" sz="2400" dirty="0">
                <a:solidFill>
                  <a:srgbClr val="FFFF00"/>
                </a:solidFill>
                <a:latin typeface="Times New Roman" pitchFamily="18" charset="0"/>
                <a:cs typeface="Times New Roman" pitchFamily="18" charset="0"/>
              </a:rPr>
              <a:t>1.</a:t>
            </a:r>
            <a:r>
              <a:rPr lang="en-US" sz="2400" dirty="0">
                <a:latin typeface="Times New Roman" pitchFamily="18" charset="0"/>
                <a:cs typeface="Times New Roman" pitchFamily="18" charset="0"/>
              </a:rPr>
              <a:t>In combination with intensive instrumentation over a short period of time after achievement of adequate plaque control in a pretreatment motivation period.</a:t>
            </a:r>
          </a:p>
          <a:p>
            <a:pPr algn="just">
              <a:lnSpc>
                <a:spcPct val="150000"/>
              </a:lnSpc>
            </a:pPr>
            <a:r>
              <a:rPr lang="en-US" sz="2400" dirty="0">
                <a:solidFill>
                  <a:srgbClr val="FFFF00"/>
                </a:solidFill>
                <a:latin typeface="Times New Roman" pitchFamily="18" charset="0"/>
                <a:cs typeface="Times New Roman" pitchFamily="18" charset="0"/>
              </a:rPr>
              <a:t>2</a:t>
            </a:r>
            <a:r>
              <a:rPr lang="en-US" sz="2400" dirty="0">
                <a:latin typeface="Times New Roman" pitchFamily="18" charset="0"/>
                <a:cs typeface="Times New Roman" pitchFamily="18" charset="0"/>
              </a:rPr>
              <a:t>. As a staged approach  after completion of initial therapy.</a:t>
            </a:r>
          </a:p>
          <a:p>
            <a:pPr>
              <a:buNone/>
            </a:pPr>
            <a:endParaRPr lang="en-IN"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112</a:t>
            </a:fld>
            <a:endParaRPr lang="en-IN"/>
          </a:p>
        </p:txBody>
      </p:sp>
      <p:sp>
        <p:nvSpPr>
          <p:cNvPr id="6" name="Footer Placeholder 3"/>
          <p:cNvSpPr>
            <a:spLocks noGrp="1"/>
          </p:cNvSpPr>
          <p:nvPr>
            <p:ph type="ftr" sz="quarter" idx="11"/>
          </p:nvPr>
        </p:nvSpPr>
        <p:spPr>
          <a:xfrm>
            <a:off x="2285984" y="6248400"/>
            <a:ext cx="4572032"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buNone/>
            </a:pPr>
            <a:r>
              <a:rPr lang="en-IN" sz="2800" b="1" i="1" dirty="0">
                <a:solidFill>
                  <a:srgbClr val="FFFF00"/>
                </a:solidFill>
                <a:latin typeface="Times New Roman" pitchFamily="18" charset="0"/>
                <a:cs typeface="Times New Roman" pitchFamily="18" charset="0"/>
              </a:rPr>
              <a:t>Local delivery:</a:t>
            </a:r>
          </a:p>
          <a:p>
            <a:pPr>
              <a:lnSpc>
                <a:spcPct val="150000"/>
              </a:lnSpc>
              <a:buNone/>
            </a:pPr>
            <a:r>
              <a:rPr lang="en-IN" sz="2400" b="1" i="1" dirty="0" err="1">
                <a:solidFill>
                  <a:srgbClr val="00B050"/>
                </a:solidFill>
                <a:latin typeface="Times New Roman" pitchFamily="18" charset="0"/>
                <a:cs typeface="Times New Roman" pitchFamily="18" charset="0"/>
              </a:rPr>
              <a:t>Sakellari</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local antimicrobial </a:t>
            </a:r>
            <a:r>
              <a:rPr lang="en-IN" sz="2400" dirty="0" err="1">
                <a:latin typeface="Times New Roman" pitchFamily="18" charset="0"/>
                <a:cs typeface="Times New Roman" pitchFamily="18" charset="0"/>
              </a:rPr>
              <a:t>vs</a:t>
            </a:r>
            <a:r>
              <a:rPr lang="en-IN" sz="2400" dirty="0">
                <a:latin typeface="Times New Roman" pitchFamily="18" charset="0"/>
                <a:cs typeface="Times New Roman" pitchFamily="18" charset="0"/>
              </a:rPr>
              <a:t> SRP in GAP – 40% TETRACYCLINE GEL.</a:t>
            </a:r>
          </a:p>
          <a:p>
            <a:pPr>
              <a:lnSpc>
                <a:spcPct val="150000"/>
              </a:lnSpc>
              <a:buNone/>
            </a:pPr>
            <a:r>
              <a:rPr lang="en-IN" sz="2400" b="1" i="1" dirty="0" err="1">
                <a:solidFill>
                  <a:srgbClr val="00B050"/>
                </a:solidFill>
                <a:latin typeface="Times New Roman" pitchFamily="18" charset="0"/>
                <a:cs typeface="Times New Roman" pitchFamily="18" charset="0"/>
              </a:rPr>
              <a:t>Purucker</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compared the effect of  tetracycline fibres with systemic amoxicillin/</a:t>
            </a:r>
            <a:r>
              <a:rPr lang="en-IN" sz="2400" dirty="0" err="1">
                <a:latin typeface="Times New Roman" pitchFamily="18" charset="0"/>
                <a:cs typeface="Times New Roman" pitchFamily="18" charset="0"/>
              </a:rPr>
              <a:t>clavulanic</a:t>
            </a:r>
            <a:r>
              <a:rPr lang="en-IN" sz="2400" dirty="0">
                <a:latin typeface="Times New Roman" pitchFamily="18" charset="0"/>
                <a:cs typeface="Times New Roman" pitchFamily="18" charset="0"/>
              </a:rPr>
              <a:t> acid – 52 weeks – no significance.</a:t>
            </a:r>
          </a:p>
          <a:p>
            <a:pPr>
              <a:lnSpc>
                <a:spcPct val="150000"/>
              </a:lnSpc>
              <a:buNone/>
            </a:pPr>
            <a:r>
              <a:rPr lang="en-IN" sz="2400" b="1" i="1" dirty="0" err="1">
                <a:solidFill>
                  <a:srgbClr val="00B050"/>
                </a:solidFill>
                <a:latin typeface="Times New Roman" pitchFamily="18" charset="0"/>
                <a:cs typeface="Times New Roman" pitchFamily="18" charset="0"/>
              </a:rPr>
              <a:t>Kaner</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compared </a:t>
            </a:r>
            <a:r>
              <a:rPr lang="en-IN" sz="2400" dirty="0" err="1">
                <a:latin typeface="Times New Roman" pitchFamily="18" charset="0"/>
                <a:cs typeface="Times New Roman" pitchFamily="18" charset="0"/>
              </a:rPr>
              <a:t>chlorhexidine</a:t>
            </a:r>
            <a:r>
              <a:rPr lang="en-IN" sz="2400" dirty="0">
                <a:latin typeface="Times New Roman" pitchFamily="18" charset="0"/>
                <a:cs typeface="Times New Roman" pitchFamily="18" charset="0"/>
              </a:rPr>
              <a:t> chip with systemic amoxicillin + </a:t>
            </a:r>
            <a:r>
              <a:rPr lang="en-IN" sz="2400" dirty="0" err="1">
                <a:latin typeface="Times New Roman" pitchFamily="18" charset="0"/>
                <a:cs typeface="Times New Roman" pitchFamily="18" charset="0"/>
              </a:rPr>
              <a:t>metronidazole</a:t>
            </a:r>
            <a:r>
              <a:rPr lang="en-IN" sz="2400" dirty="0">
                <a:latin typeface="Times New Roman" pitchFamily="18" charset="0"/>
                <a:cs typeface="Times New Roman" pitchFamily="18" charset="0"/>
              </a:rPr>
              <a:t>, CHX group – improved.</a:t>
            </a:r>
          </a:p>
          <a:p>
            <a:pPr>
              <a:buNone/>
            </a:pPr>
            <a:endParaRPr lang="en-IN"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113</a:t>
            </a:fld>
            <a:endParaRPr lang="en-IN"/>
          </a:p>
        </p:txBody>
      </p:sp>
      <p:sp>
        <p:nvSpPr>
          <p:cNvPr id="6" name="Footer Placeholder 3"/>
          <p:cNvSpPr>
            <a:spLocks noGrp="1"/>
          </p:cNvSpPr>
          <p:nvPr>
            <p:ph type="ftr" sz="quarter" idx="11"/>
          </p:nvPr>
        </p:nvSpPr>
        <p:spPr>
          <a:xfrm>
            <a:off x="3124200" y="6248400"/>
            <a:ext cx="3948130" cy="457200"/>
          </a:xfrm>
        </p:spPr>
        <p:txBody>
          <a:bodyPr/>
          <a:lstStyle/>
          <a:p>
            <a:r>
              <a:rPr lang="en-IN" dirty="0" err="1"/>
              <a:t>Teughels</a:t>
            </a:r>
            <a:r>
              <a:rPr lang="en-IN" dirty="0"/>
              <a:t>  W. Treatment of aggressive </a:t>
            </a:r>
            <a:r>
              <a:rPr lang="en-IN" dirty="0" err="1"/>
              <a:t>periodontitis</a:t>
            </a:r>
            <a:r>
              <a:rPr lang="en-IN" dirty="0"/>
              <a:t>. </a:t>
            </a:r>
            <a:r>
              <a:rPr lang="en-IN" dirty="0" err="1"/>
              <a:t>Periodontology</a:t>
            </a:r>
            <a:r>
              <a:rPr lang="en-IN" dirty="0"/>
              <a:t> 2000, 2014; 65:107–133</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gn="just">
              <a:buNone/>
            </a:pPr>
            <a:r>
              <a:rPr lang="en-US" sz="2400" b="1" i="1" dirty="0">
                <a:solidFill>
                  <a:srgbClr val="FFFF00"/>
                </a:solidFill>
                <a:latin typeface="Times New Roman" pitchFamily="18" charset="0"/>
                <a:cs typeface="Times New Roman" pitchFamily="18" charset="0"/>
              </a:rPr>
              <a:t>Access flap surgery</a:t>
            </a:r>
          </a:p>
          <a:p>
            <a:pPr algn="just"/>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is difficult to eliminate by conventional mechanical therapy. </a:t>
            </a:r>
          </a:p>
          <a:p>
            <a:pPr algn="just">
              <a:buNone/>
            </a:pPr>
            <a:endParaRPr lang="en-US" sz="2400" dirty="0">
              <a:latin typeface="Times New Roman" pitchFamily="18" charset="0"/>
              <a:cs typeface="Times New Roman" pitchFamily="18" charset="0"/>
            </a:endParaRPr>
          </a:p>
          <a:p>
            <a:pPr algn="just"/>
            <a:r>
              <a:rPr lang="en-US" sz="2400" b="1" i="1" dirty="0">
                <a:solidFill>
                  <a:srgbClr val="00B050"/>
                </a:solidFill>
                <a:latin typeface="Times New Roman" pitchFamily="18" charset="0"/>
                <a:cs typeface="Times New Roman" pitchFamily="18" charset="0"/>
              </a:rPr>
              <a:t>Slots &amp; </a:t>
            </a:r>
            <a:r>
              <a:rPr lang="en-US" sz="2400" b="1" i="1" dirty="0" err="1">
                <a:solidFill>
                  <a:srgbClr val="00B050"/>
                </a:solidFill>
                <a:latin typeface="Times New Roman" pitchFamily="18" charset="0"/>
                <a:cs typeface="Times New Roman" pitchFamily="18" charset="0"/>
              </a:rPr>
              <a:t>Rosling</a:t>
            </a:r>
            <a:r>
              <a:rPr lang="en-US" sz="2400" b="1" i="1" dirty="0">
                <a:solidFill>
                  <a:srgbClr val="00B050"/>
                </a:solidFill>
                <a:latin typeface="Times New Roman" pitchFamily="18" charset="0"/>
                <a:cs typeface="Times New Roman" pitchFamily="18" charset="0"/>
              </a:rPr>
              <a:t> 1983, </a:t>
            </a:r>
            <a:r>
              <a:rPr lang="en-US" sz="2400" b="1" i="1" dirty="0" err="1">
                <a:solidFill>
                  <a:srgbClr val="00B050"/>
                </a:solidFill>
                <a:latin typeface="Times New Roman" pitchFamily="18" charset="0"/>
                <a:cs typeface="Times New Roman" pitchFamily="18" charset="0"/>
              </a:rPr>
              <a:t>Christersson</a:t>
            </a:r>
            <a:r>
              <a:rPr lang="en-US" sz="2400" b="1" i="1" dirty="0">
                <a:solidFill>
                  <a:srgbClr val="00B050"/>
                </a:solidFill>
                <a:latin typeface="Times New Roman" pitchFamily="18" charset="0"/>
                <a:cs typeface="Times New Roman" pitchFamily="18" charset="0"/>
              </a:rPr>
              <a:t> et al. 1985, </a:t>
            </a:r>
            <a:r>
              <a:rPr lang="en-US" sz="2400" b="1" i="1" dirty="0" err="1">
                <a:solidFill>
                  <a:srgbClr val="00B050"/>
                </a:solidFill>
                <a:latin typeface="Times New Roman" pitchFamily="18" charset="0"/>
                <a:cs typeface="Times New Roman" pitchFamily="18" charset="0"/>
              </a:rPr>
              <a:t>Kornman</a:t>
            </a:r>
            <a:r>
              <a:rPr lang="en-US" sz="2400" b="1" i="1" dirty="0">
                <a:solidFill>
                  <a:srgbClr val="00B050"/>
                </a:solidFill>
                <a:latin typeface="Times New Roman" pitchFamily="18" charset="0"/>
                <a:cs typeface="Times New Roman" pitchFamily="18" charset="0"/>
              </a:rPr>
              <a:t> &amp; Robertson 1985: </a:t>
            </a:r>
          </a:p>
          <a:p>
            <a:pPr lvl="1" algn="just"/>
            <a:r>
              <a:rPr lang="en-US" sz="2400" dirty="0">
                <a:latin typeface="Times New Roman" pitchFamily="18" charset="0"/>
                <a:cs typeface="Times New Roman" pitchFamily="18" charset="0"/>
              </a:rPr>
              <a:t>SRP in LP lesions could not suppress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below detection levels. </a:t>
            </a:r>
          </a:p>
          <a:p>
            <a:pPr lvl="1" algn="just"/>
            <a:endParaRPr lang="en-US" sz="2400" dirty="0">
              <a:latin typeface="Times New Roman" pitchFamily="18" charset="0"/>
              <a:cs typeface="Times New Roman" pitchFamily="18" charset="0"/>
            </a:endParaRPr>
          </a:p>
          <a:p>
            <a:pPr algn="just"/>
            <a:r>
              <a:rPr lang="en-US" sz="2400" b="1" i="1" dirty="0" err="1">
                <a:solidFill>
                  <a:srgbClr val="00B050"/>
                </a:solidFill>
                <a:latin typeface="Times New Roman" pitchFamily="18" charset="0"/>
                <a:cs typeface="Times New Roman" pitchFamily="18" charset="0"/>
              </a:rPr>
              <a:t>Christersson</a:t>
            </a:r>
            <a:r>
              <a:rPr lang="en-US" sz="2400" b="1" i="1" dirty="0">
                <a:solidFill>
                  <a:srgbClr val="00B050"/>
                </a:solidFill>
                <a:latin typeface="Times New Roman" pitchFamily="18" charset="0"/>
                <a:cs typeface="Times New Roman" pitchFamily="18" charset="0"/>
              </a:rPr>
              <a:t> et al. 1985: </a:t>
            </a:r>
          </a:p>
          <a:p>
            <a:pPr lvl="1" algn="just"/>
            <a:r>
              <a:rPr lang="en-US" sz="2400" dirty="0">
                <a:latin typeface="Times New Roman" pitchFamily="18" charset="0"/>
                <a:cs typeface="Times New Roman" pitchFamily="18" charset="0"/>
              </a:rPr>
              <a:t>Soft tissue curettage and access flap therapy also had limited success in eliminating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a:t>
            </a:r>
          </a:p>
          <a:p>
            <a:pPr>
              <a:buNone/>
            </a:pPr>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114</a:t>
            </a:fld>
            <a:endParaRPr lang="en-IN"/>
          </a:p>
        </p:txBody>
      </p:sp>
      <p:sp>
        <p:nvSpPr>
          <p:cNvPr id="6" name="Footer Placeholder 3"/>
          <p:cNvSpPr>
            <a:spLocks noGrp="1"/>
          </p:cNvSpPr>
          <p:nvPr>
            <p:ph type="ftr" sz="quarter" idx="11"/>
          </p:nvPr>
        </p:nvSpPr>
        <p:spPr>
          <a:xfrm>
            <a:off x="1142976" y="6248400"/>
            <a:ext cx="7000924" cy="457200"/>
          </a:xfrm>
        </p:spPr>
        <p:txBody>
          <a:bodyPr/>
          <a:lstStyle/>
          <a:p>
            <a:r>
              <a:rPr lang="en-IN" dirty="0" err="1"/>
              <a:t>Teughels</a:t>
            </a:r>
            <a:r>
              <a:rPr lang="en-IN" dirty="0"/>
              <a:t>  W. Treatment of aggressive </a:t>
            </a:r>
            <a:r>
              <a:rPr lang="en-IN" dirty="0" err="1"/>
              <a:t>periodontitis</a:t>
            </a:r>
            <a:r>
              <a:rPr lang="en-IN" dirty="0"/>
              <a:t>. </a:t>
            </a:r>
            <a:r>
              <a:rPr lang="en-IN" dirty="0" err="1"/>
              <a:t>Periodontology</a:t>
            </a:r>
            <a:r>
              <a:rPr lang="en-IN" dirty="0"/>
              <a:t> 2000, 2014; 65:107–133</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r>
              <a:rPr lang="en-IN" sz="2400" b="1" i="1" dirty="0">
                <a:solidFill>
                  <a:srgbClr val="FFFF00"/>
                </a:solidFill>
                <a:latin typeface="Times New Roman" pitchFamily="18" charset="0"/>
                <a:cs typeface="Times New Roman" pitchFamily="18" charset="0"/>
              </a:rPr>
              <a:t>Regenerative:</a:t>
            </a:r>
          </a:p>
          <a:p>
            <a:pPr>
              <a:buNone/>
            </a:pPr>
            <a:r>
              <a:rPr lang="en-IN" sz="2400" b="1" i="1" dirty="0">
                <a:solidFill>
                  <a:srgbClr val="FFFF00"/>
                </a:solidFill>
                <a:latin typeface="Times New Roman" pitchFamily="18" charset="0"/>
                <a:cs typeface="Times New Roman" pitchFamily="18" charset="0"/>
              </a:rPr>
              <a:t>Bone grafting:</a:t>
            </a:r>
          </a:p>
          <a:p>
            <a:pPr>
              <a:lnSpc>
                <a:spcPct val="150000"/>
              </a:lnSpc>
              <a:buNone/>
            </a:pPr>
            <a:r>
              <a:rPr lang="en-IN" sz="2400" b="1" i="1" dirty="0" err="1">
                <a:solidFill>
                  <a:srgbClr val="00B050"/>
                </a:solidFill>
                <a:latin typeface="Times New Roman" pitchFamily="18" charset="0"/>
                <a:cs typeface="Times New Roman" pitchFamily="18" charset="0"/>
              </a:rPr>
              <a:t>Yukna</a:t>
            </a:r>
            <a:r>
              <a:rPr lang="en-IN" sz="2400" b="1" i="1" dirty="0">
                <a:solidFill>
                  <a:srgbClr val="00B050"/>
                </a:solidFill>
                <a:latin typeface="Times New Roman" pitchFamily="18" charset="0"/>
                <a:cs typeface="Times New Roman" pitchFamily="18" charset="0"/>
              </a:rPr>
              <a:t> &amp; </a:t>
            </a:r>
            <a:r>
              <a:rPr lang="en-IN" sz="2400" b="1" i="1" dirty="0" err="1">
                <a:solidFill>
                  <a:srgbClr val="00B050"/>
                </a:solidFill>
                <a:latin typeface="Times New Roman" pitchFamily="18" charset="0"/>
                <a:cs typeface="Times New Roman" pitchFamily="18" charset="0"/>
              </a:rPr>
              <a:t>Sepe</a:t>
            </a:r>
            <a:r>
              <a:rPr lang="en-IN" sz="2400" b="1" i="1" dirty="0">
                <a:solidFill>
                  <a:srgbClr val="00B050"/>
                </a:solidFill>
                <a:latin typeface="Times New Roman" pitchFamily="18" charset="0"/>
                <a:cs typeface="Times New Roman" pitchFamily="18" charset="0"/>
              </a:rPr>
              <a:t> – </a:t>
            </a:r>
            <a:r>
              <a:rPr lang="en-IN" sz="2400" dirty="0">
                <a:latin typeface="Times New Roman" pitchFamily="18" charset="0"/>
                <a:cs typeface="Times New Roman" pitchFamily="18" charset="0"/>
              </a:rPr>
              <a:t>FDBA – 80% DEFECT FILL</a:t>
            </a:r>
          </a:p>
          <a:p>
            <a:pPr>
              <a:lnSpc>
                <a:spcPct val="150000"/>
              </a:lnSpc>
              <a:buNone/>
            </a:pPr>
            <a:r>
              <a:rPr lang="en-IN" sz="2400" b="1" i="1" dirty="0" err="1">
                <a:solidFill>
                  <a:srgbClr val="00B050"/>
                </a:solidFill>
                <a:latin typeface="Times New Roman" pitchFamily="18" charset="0"/>
                <a:cs typeface="Times New Roman" pitchFamily="18" charset="0"/>
              </a:rPr>
              <a:t>Marby</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FDBA – 72.7 % DEFECT FILL in LAP</a:t>
            </a:r>
          </a:p>
          <a:p>
            <a:pPr>
              <a:lnSpc>
                <a:spcPct val="150000"/>
              </a:lnSpc>
              <a:buNone/>
            </a:pPr>
            <a:r>
              <a:rPr lang="en-IN" sz="2400" b="1" i="1" dirty="0">
                <a:solidFill>
                  <a:srgbClr val="00B050"/>
                </a:solidFill>
                <a:latin typeface="Times New Roman" pitchFamily="18" charset="0"/>
                <a:cs typeface="Times New Roman" pitchFamily="18" charset="0"/>
              </a:rPr>
              <a:t>Evans et al. - </a:t>
            </a:r>
            <a:r>
              <a:rPr lang="en-IN" sz="2400" dirty="0">
                <a:latin typeface="Times New Roman" pitchFamily="18" charset="0"/>
                <a:cs typeface="Times New Roman" pitchFamily="18" charset="0"/>
              </a:rPr>
              <a:t>evaluated a 4:1 (volume by volume) ratio combination of beta-</a:t>
            </a:r>
            <a:r>
              <a:rPr lang="en-IN" sz="2400" dirty="0" err="1">
                <a:latin typeface="Times New Roman" pitchFamily="18" charset="0"/>
                <a:cs typeface="Times New Roman" pitchFamily="18" charset="0"/>
              </a:rPr>
              <a:t>tricalcium</a:t>
            </a:r>
            <a:r>
              <a:rPr lang="en-IN" sz="2400" dirty="0">
                <a:latin typeface="Times New Roman" pitchFamily="18" charset="0"/>
                <a:cs typeface="Times New Roman" pitchFamily="18" charset="0"/>
              </a:rPr>
              <a:t> phosphate/tetracycline, </a:t>
            </a:r>
            <a:r>
              <a:rPr lang="en-IN" sz="2400" dirty="0" err="1">
                <a:latin typeface="Times New Roman" pitchFamily="18" charset="0"/>
                <a:cs typeface="Times New Roman" pitchFamily="18" charset="0"/>
              </a:rPr>
              <a:t>hydroxyapatite</a:t>
            </a:r>
            <a:r>
              <a:rPr lang="en-IN" sz="2400" dirty="0">
                <a:latin typeface="Times New Roman" pitchFamily="18" charset="0"/>
                <a:cs typeface="Times New Roman" pitchFamily="18" charset="0"/>
              </a:rPr>
              <a:t>/tetracycline or freeze-dried bone allograft/tetracycline in patients with localized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115</a:t>
            </a:fld>
            <a:endParaRPr lang="en-IN"/>
          </a:p>
        </p:txBody>
      </p:sp>
      <p:sp>
        <p:nvSpPr>
          <p:cNvPr id="6" name="Footer Placeholder 3"/>
          <p:cNvSpPr>
            <a:spLocks noGrp="1"/>
          </p:cNvSpPr>
          <p:nvPr>
            <p:ph type="ftr" sz="quarter" idx="11"/>
          </p:nvPr>
        </p:nvSpPr>
        <p:spPr>
          <a:xfrm>
            <a:off x="1571604" y="6248400"/>
            <a:ext cx="6429420" cy="457200"/>
          </a:xfrm>
        </p:spPr>
        <p:txBody>
          <a:bodyPr/>
          <a:lstStyle/>
          <a:p>
            <a:r>
              <a:rPr lang="en-IN" dirty="0" err="1"/>
              <a:t>Teughels</a:t>
            </a:r>
            <a:r>
              <a:rPr lang="en-IN" dirty="0"/>
              <a:t>  W. Treatment of aggressive </a:t>
            </a:r>
            <a:r>
              <a:rPr lang="en-IN" dirty="0" err="1"/>
              <a:t>periodontitis</a:t>
            </a:r>
            <a:r>
              <a:rPr lang="en-IN" dirty="0"/>
              <a:t>. </a:t>
            </a:r>
            <a:r>
              <a:rPr lang="en-IN" dirty="0" err="1"/>
              <a:t>Periodontology</a:t>
            </a:r>
            <a:r>
              <a:rPr lang="en-IN" dirty="0"/>
              <a:t> 2000, 2014; 65:107–133</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lstStyle/>
          <a:p>
            <a:pPr>
              <a:buNone/>
            </a:pPr>
            <a:r>
              <a:rPr lang="en-IN" b="1" i="1" dirty="0">
                <a:solidFill>
                  <a:srgbClr val="FFFF00"/>
                </a:solidFill>
                <a:latin typeface="Times New Roman" pitchFamily="18" charset="0"/>
                <a:cs typeface="Times New Roman" pitchFamily="18" charset="0"/>
              </a:rPr>
              <a:t>Guided tissue regeneration:</a:t>
            </a:r>
          </a:p>
          <a:p>
            <a:pPr>
              <a:lnSpc>
                <a:spcPct val="150000"/>
              </a:lnSpc>
              <a:buNone/>
            </a:pPr>
            <a:r>
              <a:rPr lang="en-IN" dirty="0"/>
              <a:t> </a:t>
            </a:r>
            <a:r>
              <a:rPr lang="en-IN" sz="2400" b="1" i="1" dirty="0" err="1">
                <a:solidFill>
                  <a:srgbClr val="00B050"/>
                </a:solidFill>
                <a:latin typeface="Times New Roman" pitchFamily="18" charset="0"/>
                <a:cs typeface="Times New Roman" pitchFamily="18" charset="0"/>
              </a:rPr>
              <a:t>Sirirat</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compared the effect of a </a:t>
            </a:r>
            <a:r>
              <a:rPr lang="en-IN" sz="2400" dirty="0" err="1">
                <a:latin typeface="Times New Roman" pitchFamily="18" charset="0"/>
                <a:cs typeface="Times New Roman" pitchFamily="18" charset="0"/>
              </a:rPr>
              <a:t>polytetraﬂuoroethylene</a:t>
            </a:r>
            <a:r>
              <a:rPr lang="en-IN" sz="2400" dirty="0">
                <a:latin typeface="Times New Roman" pitchFamily="18" charset="0"/>
                <a:cs typeface="Times New Roman" pitchFamily="18" charset="0"/>
              </a:rPr>
              <a:t> membrane with osseous surgery in six patients with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a:t>
            </a:r>
          </a:p>
          <a:p>
            <a:pPr>
              <a:lnSpc>
                <a:spcPct val="150000"/>
              </a:lnSpc>
              <a:buNone/>
            </a:pPr>
            <a:r>
              <a:rPr lang="en-IN" sz="2400" dirty="0">
                <a:latin typeface="Times New Roman" pitchFamily="18" charset="0"/>
                <a:cs typeface="Times New Roman" pitchFamily="18" charset="0"/>
              </a:rPr>
              <a:t> </a:t>
            </a:r>
            <a:r>
              <a:rPr lang="en-IN" sz="2400" b="1" i="1" dirty="0" err="1">
                <a:solidFill>
                  <a:srgbClr val="00B050"/>
                </a:solidFill>
                <a:latin typeface="Times New Roman" pitchFamily="18" charset="0"/>
                <a:cs typeface="Times New Roman" pitchFamily="18" charset="0"/>
              </a:rPr>
              <a:t>Zucchelli</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localized aggressive </a:t>
            </a:r>
            <a:r>
              <a:rPr lang="en-IN" sz="2400" dirty="0" err="1">
                <a:latin typeface="Times New Roman" pitchFamily="18" charset="0"/>
                <a:cs typeface="Times New Roman" pitchFamily="18" charset="0"/>
              </a:rPr>
              <a:t>periodontits</a:t>
            </a:r>
            <a:r>
              <a:rPr lang="en-IN" sz="2400" dirty="0">
                <a:latin typeface="Times New Roman" pitchFamily="18" charset="0"/>
                <a:cs typeface="Times New Roman" pitchFamily="18" charset="0"/>
              </a:rPr>
              <a:t> and chronic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using titanium reinforced </a:t>
            </a:r>
            <a:r>
              <a:rPr lang="en-IN" sz="2400" dirty="0" err="1">
                <a:latin typeface="Times New Roman" pitchFamily="18" charset="0"/>
                <a:cs typeface="Times New Roman" pitchFamily="18" charset="0"/>
              </a:rPr>
              <a:t>polytetraﬂuoroethylene</a:t>
            </a:r>
            <a:r>
              <a:rPr lang="en-IN" sz="2400" dirty="0">
                <a:latin typeface="Times New Roman" pitchFamily="18" charset="0"/>
                <a:cs typeface="Times New Roman" pitchFamily="18" charset="0"/>
              </a:rPr>
              <a:t> membranes. </a:t>
            </a:r>
          </a:p>
          <a:p>
            <a:pPr>
              <a:lnSpc>
                <a:spcPct val="150000"/>
              </a:lnSpc>
              <a:buNone/>
            </a:pPr>
            <a:r>
              <a:rPr lang="en-IN" sz="2400" dirty="0">
                <a:latin typeface="Times New Roman" pitchFamily="18" charset="0"/>
                <a:cs typeface="Times New Roman" pitchFamily="18" charset="0"/>
              </a:rPr>
              <a:t> </a:t>
            </a:r>
            <a:r>
              <a:rPr lang="en-IN" sz="2400" b="1" i="1" dirty="0" err="1">
                <a:solidFill>
                  <a:srgbClr val="00B050"/>
                </a:solidFill>
                <a:latin typeface="Times New Roman" pitchFamily="18" charset="0"/>
                <a:cs typeface="Times New Roman" pitchFamily="18" charset="0"/>
              </a:rPr>
              <a:t>DiBattista</a:t>
            </a:r>
            <a:r>
              <a:rPr lang="en-IN" sz="2400" b="1" i="1" dirty="0">
                <a:solidFill>
                  <a:srgbClr val="00B050"/>
                </a:solidFill>
                <a:latin typeface="Times New Roman" pitchFamily="18" charset="0"/>
                <a:cs typeface="Times New Roman" pitchFamily="18" charset="0"/>
              </a:rPr>
              <a:t> et al - </a:t>
            </a:r>
            <a:r>
              <a:rPr lang="en-IN" sz="2400" dirty="0" err="1">
                <a:latin typeface="Times New Roman" pitchFamily="18" charset="0"/>
                <a:cs typeface="Times New Roman" pitchFamily="18" charset="0"/>
              </a:rPr>
              <a:t>polytetraﬂuoroethylene</a:t>
            </a:r>
            <a:r>
              <a:rPr lang="en-IN" sz="2400" dirty="0">
                <a:latin typeface="Times New Roman" pitchFamily="18" charset="0"/>
                <a:cs typeface="Times New Roman" pitchFamily="18" charset="0"/>
              </a:rPr>
              <a:t> membranes and calcium-</a:t>
            </a:r>
            <a:r>
              <a:rPr lang="en-IN" sz="2400" dirty="0" err="1">
                <a:latin typeface="Times New Roman" pitchFamily="18" charset="0"/>
                <a:cs typeface="Times New Roman" pitchFamily="18" charset="0"/>
              </a:rPr>
              <a:t>sulfate</a:t>
            </a:r>
            <a:r>
              <a:rPr lang="en-IN" sz="2400" dirty="0">
                <a:latin typeface="Times New Roman" pitchFamily="18" charset="0"/>
                <a:cs typeface="Times New Roman" pitchFamily="18" charset="0"/>
              </a:rPr>
              <a:t>, FDBA and </a:t>
            </a:r>
            <a:r>
              <a:rPr lang="en-IN" sz="2400" dirty="0" err="1">
                <a:latin typeface="Times New Roman" pitchFamily="18" charset="0"/>
                <a:cs typeface="Times New Roman" pitchFamily="18" charset="0"/>
              </a:rPr>
              <a:t>doxycycline</a:t>
            </a:r>
            <a:r>
              <a:rPr lang="en-IN" sz="2400" dirty="0">
                <a:latin typeface="Times New Roman" pitchFamily="18" charset="0"/>
                <a:cs typeface="Times New Roman" pitchFamily="18" charset="0"/>
              </a:rPr>
              <a:t>. </a:t>
            </a:r>
          </a:p>
          <a:p>
            <a:pPr>
              <a:lnSpc>
                <a:spcPct val="150000"/>
              </a:lnSpc>
              <a:buNone/>
            </a:pPr>
            <a:r>
              <a:rPr lang="en-IN" sz="2400" b="1" i="1" dirty="0" err="1">
                <a:solidFill>
                  <a:srgbClr val="00B050"/>
                </a:solidFill>
                <a:latin typeface="Times New Roman" pitchFamily="18" charset="0"/>
                <a:cs typeface="Times New Roman" pitchFamily="18" charset="0"/>
              </a:rPr>
              <a:t>Mengel</a:t>
            </a:r>
            <a:r>
              <a:rPr lang="en-IN" sz="2400" b="1" i="1" dirty="0">
                <a:solidFill>
                  <a:srgbClr val="00B050"/>
                </a:solidFill>
                <a:latin typeface="Times New Roman" pitchFamily="18" charset="0"/>
                <a:cs typeface="Times New Roman" pitchFamily="18" charset="0"/>
              </a:rPr>
              <a:t> et al - </a:t>
            </a:r>
            <a:r>
              <a:rPr lang="en-IN" sz="2400" dirty="0">
                <a:latin typeface="Times New Roman" pitchFamily="18" charset="0"/>
                <a:cs typeface="Times New Roman" pitchFamily="18" charset="0"/>
              </a:rPr>
              <a:t>three-wall bony defects - bioactive glass</a:t>
            </a:r>
          </a:p>
        </p:txBody>
      </p:sp>
      <p:sp>
        <p:nvSpPr>
          <p:cNvPr id="4" name="Footer Placeholder 3"/>
          <p:cNvSpPr>
            <a:spLocks noGrp="1"/>
          </p:cNvSpPr>
          <p:nvPr>
            <p:ph type="ftr" sz="quarter" idx="11"/>
          </p:nvPr>
        </p:nvSpPr>
        <p:spPr>
          <a:xfrm>
            <a:off x="857224" y="6248400"/>
            <a:ext cx="6786610" cy="457200"/>
          </a:xfrm>
        </p:spPr>
        <p:txBody>
          <a:bodyPr/>
          <a:lstStyle/>
          <a:p>
            <a:r>
              <a:rPr lang="en-IN" dirty="0" err="1"/>
              <a:t>Teughels</a:t>
            </a:r>
            <a:r>
              <a:rPr lang="en-IN" dirty="0"/>
              <a:t>  W. Treatment of aggressive </a:t>
            </a:r>
            <a:r>
              <a:rPr lang="en-IN" dirty="0" err="1"/>
              <a:t>periodontitis</a:t>
            </a:r>
            <a:r>
              <a:rPr lang="en-IN" dirty="0"/>
              <a:t>. </a:t>
            </a:r>
            <a:r>
              <a:rPr lang="en-IN" dirty="0" err="1"/>
              <a:t>Periodontology</a:t>
            </a:r>
            <a:r>
              <a:rPr lang="en-IN" dirty="0"/>
              <a:t> 2000, 2014; 65:107–133</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116</a:t>
            </a:fld>
            <a:endParaRPr lang="en-IN"/>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buNone/>
            </a:pPr>
            <a:r>
              <a:rPr lang="en-IN" b="1" i="1" dirty="0">
                <a:solidFill>
                  <a:srgbClr val="FFFF00"/>
                </a:solidFill>
                <a:latin typeface="Times New Roman" pitchFamily="18" charset="0"/>
                <a:cs typeface="Times New Roman" pitchFamily="18" charset="0"/>
              </a:rPr>
              <a:t>Biological mediators:</a:t>
            </a:r>
          </a:p>
          <a:p>
            <a:pPr>
              <a:lnSpc>
                <a:spcPct val="150000"/>
              </a:lnSpc>
              <a:buNone/>
            </a:pPr>
            <a:r>
              <a:rPr lang="en-IN" sz="2400" dirty="0">
                <a:latin typeface="Times New Roman" pitchFamily="18" charset="0"/>
                <a:cs typeface="Times New Roman" pitchFamily="18" charset="0"/>
              </a:rPr>
              <a:t>EMP’s – </a:t>
            </a:r>
            <a:r>
              <a:rPr lang="en-IN" sz="2400" dirty="0" err="1">
                <a:latin typeface="Times New Roman" pitchFamily="18" charset="0"/>
                <a:cs typeface="Times New Roman" pitchFamily="18" charset="0"/>
              </a:rPr>
              <a:t>Vandana</a:t>
            </a:r>
            <a:r>
              <a:rPr lang="en-IN" sz="2400" dirty="0">
                <a:latin typeface="Times New Roman" pitchFamily="18" charset="0"/>
                <a:cs typeface="Times New Roman" pitchFamily="18" charset="0"/>
              </a:rPr>
              <a:t> et al</a:t>
            </a:r>
          </a:p>
          <a:p>
            <a:pPr>
              <a:lnSpc>
                <a:spcPct val="150000"/>
              </a:lnSpc>
              <a:buNone/>
            </a:pPr>
            <a:r>
              <a:rPr lang="en-IN" sz="2400" dirty="0">
                <a:latin typeface="Times New Roman" pitchFamily="18" charset="0"/>
                <a:cs typeface="Times New Roman" pitchFamily="18" charset="0"/>
              </a:rPr>
              <a:t>Growth factors</a:t>
            </a:r>
          </a:p>
          <a:p>
            <a:pPr>
              <a:lnSpc>
                <a:spcPct val="150000"/>
              </a:lnSpc>
              <a:buNone/>
            </a:pPr>
            <a:r>
              <a:rPr lang="en-IN" sz="2400" dirty="0">
                <a:latin typeface="Times New Roman" pitchFamily="18" charset="0"/>
                <a:cs typeface="Times New Roman" pitchFamily="18" charset="0"/>
              </a:rPr>
              <a:t>PRP,PRF</a:t>
            </a: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117</a:t>
            </a:fld>
            <a:endParaRPr lang="en-IN"/>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r>
              <a:rPr lang="en-IN" sz="2800" b="1" i="1" dirty="0">
                <a:solidFill>
                  <a:srgbClr val="FFFF00"/>
                </a:solidFill>
                <a:latin typeface="Times New Roman" pitchFamily="18" charset="0"/>
                <a:cs typeface="Times New Roman" pitchFamily="18" charset="0"/>
              </a:rPr>
              <a:t>Full mouth disinfection:</a:t>
            </a:r>
          </a:p>
          <a:p>
            <a:pPr>
              <a:lnSpc>
                <a:spcPct val="150000"/>
              </a:lnSpc>
              <a:buFont typeface="Arial" pitchFamily="34" charset="0"/>
              <a:buChar char="•"/>
            </a:pPr>
            <a:r>
              <a:rPr lang="en-IN" sz="2400" dirty="0" err="1">
                <a:latin typeface="Times New Roman" pitchFamily="18" charset="0"/>
                <a:cs typeface="Times New Roman" pitchFamily="18" charset="0"/>
              </a:rPr>
              <a:t>Quirynen</a:t>
            </a:r>
            <a:r>
              <a:rPr lang="en-IN" sz="2400" dirty="0">
                <a:latin typeface="Times New Roman" pitchFamily="18" charset="0"/>
                <a:cs typeface="Times New Roman" pitchFamily="18" charset="0"/>
              </a:rPr>
              <a:t> et al -  consists of full-mouth debridement (removal of all plaque and calculus) completed in two appointments within a 24-hour period. </a:t>
            </a:r>
          </a:p>
          <a:p>
            <a:pPr>
              <a:lnSpc>
                <a:spcPct val="150000"/>
              </a:lnSpc>
              <a:buFont typeface="Arial" pitchFamily="34" charset="0"/>
              <a:buChar char="•"/>
            </a:pPr>
            <a:r>
              <a:rPr lang="en-IN" sz="2400" dirty="0">
                <a:latin typeface="Times New Roman" pitchFamily="18" charset="0"/>
                <a:cs typeface="Times New Roman" pitchFamily="18" charset="0"/>
              </a:rPr>
              <a:t>In addition to scaling and root </a:t>
            </a:r>
            <a:r>
              <a:rPr lang="en-IN" sz="2400" dirty="0" err="1">
                <a:latin typeface="Times New Roman" pitchFamily="18" charset="0"/>
                <a:cs typeface="Times New Roman" pitchFamily="18" charset="0"/>
              </a:rPr>
              <a:t>planing</a:t>
            </a:r>
            <a:r>
              <a:rPr lang="en-IN" sz="2400" dirty="0">
                <a:latin typeface="Times New Roman" pitchFamily="18" charset="0"/>
                <a:cs typeface="Times New Roman" pitchFamily="18" charset="0"/>
              </a:rPr>
              <a:t>, the tongue is brushed with a </a:t>
            </a:r>
            <a:r>
              <a:rPr lang="en-IN" sz="2400" dirty="0" err="1">
                <a:latin typeface="Times New Roman" pitchFamily="18" charset="0"/>
                <a:cs typeface="Times New Roman" pitchFamily="18" charset="0"/>
              </a:rPr>
              <a:t>chlorhexidine</a:t>
            </a:r>
            <a:r>
              <a:rPr lang="en-IN" sz="2400" dirty="0">
                <a:latin typeface="Times New Roman" pitchFamily="18" charset="0"/>
                <a:cs typeface="Times New Roman" pitchFamily="18" charset="0"/>
              </a:rPr>
              <a:t> gel (1%) for 1 minute, the mouth is rinsed with a </a:t>
            </a:r>
            <a:r>
              <a:rPr lang="en-IN" sz="2400" dirty="0" err="1">
                <a:latin typeface="Times New Roman" pitchFamily="18" charset="0"/>
                <a:cs typeface="Times New Roman" pitchFamily="18" charset="0"/>
              </a:rPr>
              <a:t>chlorhexidine</a:t>
            </a:r>
            <a:r>
              <a:rPr lang="en-IN" sz="2400" dirty="0">
                <a:latin typeface="Times New Roman" pitchFamily="18" charset="0"/>
                <a:cs typeface="Times New Roman" pitchFamily="18" charset="0"/>
              </a:rPr>
              <a:t> solution (0.2%) for 2 minutes, and periodontal pockets are irrigated with a </a:t>
            </a:r>
            <a:r>
              <a:rPr lang="en-IN" sz="2400" dirty="0" err="1">
                <a:latin typeface="Times New Roman" pitchFamily="18" charset="0"/>
                <a:cs typeface="Times New Roman" pitchFamily="18" charset="0"/>
              </a:rPr>
              <a:t>chlorhexidine</a:t>
            </a:r>
            <a:r>
              <a:rPr lang="en-IN" sz="2400" dirty="0">
                <a:latin typeface="Times New Roman" pitchFamily="18" charset="0"/>
                <a:cs typeface="Times New Roman" pitchFamily="18" charset="0"/>
              </a:rPr>
              <a:t> solution (1%).</a:t>
            </a:r>
            <a:endParaRPr lang="en-IN" sz="2400" b="1" i="1" dirty="0">
              <a:solidFill>
                <a:srgbClr val="FFFF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118</a:t>
            </a:fld>
            <a:endParaRPr lang="en-IN"/>
          </a:p>
        </p:txBody>
      </p:sp>
      <p:sp>
        <p:nvSpPr>
          <p:cNvPr id="6" name="Footer Placeholder 3"/>
          <p:cNvSpPr>
            <a:spLocks noGrp="1"/>
          </p:cNvSpPr>
          <p:nvPr>
            <p:ph type="ftr" sz="quarter" idx="11"/>
          </p:nvPr>
        </p:nvSpPr>
        <p:spPr>
          <a:xfrm>
            <a:off x="1714480" y="6248400"/>
            <a:ext cx="5286412"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5131"/>
          </a:xfrm>
        </p:spPr>
        <p:txBody>
          <a:bodyPr/>
          <a:lstStyle/>
          <a:p>
            <a:pPr>
              <a:lnSpc>
                <a:spcPct val="150000"/>
              </a:lnSpc>
            </a:pPr>
            <a:r>
              <a:rPr lang="en-IN" sz="2400" b="1" i="1" dirty="0">
                <a:solidFill>
                  <a:srgbClr val="00B050"/>
                </a:solidFill>
                <a:latin typeface="Times New Roman" pitchFamily="18" charset="0"/>
                <a:cs typeface="Times New Roman" pitchFamily="18" charset="0"/>
              </a:rPr>
              <a:t>De </a:t>
            </a:r>
            <a:r>
              <a:rPr lang="en-IN" sz="2400" b="1" i="1" dirty="0" err="1">
                <a:solidFill>
                  <a:srgbClr val="00B050"/>
                </a:solidFill>
                <a:latin typeface="Times New Roman" pitchFamily="18" charset="0"/>
                <a:cs typeface="Times New Roman" pitchFamily="18" charset="0"/>
              </a:rPr>
              <a:t>Soete</a:t>
            </a:r>
            <a:r>
              <a:rPr lang="en-IN" sz="2400" b="1" i="1" dirty="0">
                <a:solidFill>
                  <a:srgbClr val="00B050"/>
                </a:solidFill>
                <a:latin typeface="Times New Roman" pitchFamily="18" charset="0"/>
                <a:cs typeface="Times New Roman" pitchFamily="18" charset="0"/>
              </a:rPr>
              <a:t> et al </a:t>
            </a:r>
            <a:r>
              <a:rPr lang="en-IN" sz="2400" dirty="0">
                <a:latin typeface="Times New Roman" pitchFamily="18" charset="0"/>
                <a:cs typeface="Times New Roman" pitchFamily="18" charset="0"/>
              </a:rPr>
              <a:t>-  found a significant reduction in probing pocket depth and gain in clinical attachment in patients with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up to 8 months after treatment compared with controls (scaling and root </a:t>
            </a:r>
            <a:r>
              <a:rPr lang="en-IN" sz="2400" dirty="0" err="1">
                <a:latin typeface="Times New Roman" pitchFamily="18" charset="0"/>
                <a:cs typeface="Times New Roman" pitchFamily="18" charset="0"/>
              </a:rPr>
              <a:t>planing</a:t>
            </a:r>
            <a:r>
              <a:rPr lang="en-IN" sz="2400" dirty="0">
                <a:latin typeface="Times New Roman" pitchFamily="18" charset="0"/>
                <a:cs typeface="Times New Roman" pitchFamily="18" charset="0"/>
              </a:rPr>
              <a:t> by quadrant at 2-week intervals).</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119</a:t>
            </a:fld>
            <a:endParaRPr lang="en-IN"/>
          </a:p>
        </p:txBody>
      </p:sp>
      <p:sp>
        <p:nvSpPr>
          <p:cNvPr id="6" name="Footer Placeholder 3"/>
          <p:cNvSpPr>
            <a:spLocks noGrp="1"/>
          </p:cNvSpPr>
          <p:nvPr>
            <p:ph type="ftr" sz="quarter" idx="11"/>
          </p:nvPr>
        </p:nvSpPr>
        <p:spPr>
          <a:xfrm>
            <a:off x="1928794" y="6248400"/>
            <a:ext cx="5572164"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472518" cy="5916635"/>
          </a:xfrm>
        </p:spPr>
        <p:txBody>
          <a:bodyPr/>
          <a:lstStyle/>
          <a:p>
            <a:pPr>
              <a:lnSpc>
                <a:spcPct val="150000"/>
              </a:lnSpc>
              <a:buNone/>
            </a:pPr>
            <a:r>
              <a:rPr lang="en-US" sz="2000" b="1" dirty="0">
                <a:solidFill>
                  <a:srgbClr val="00FFFF"/>
                </a:solidFill>
                <a:latin typeface="Times New Roman" pitchFamily="18" charset="0"/>
                <a:cs typeface="Times New Roman" pitchFamily="18" charset="0"/>
              </a:rPr>
              <a:t> </a:t>
            </a:r>
            <a:r>
              <a:rPr lang="en-US" sz="2400" b="1" dirty="0">
                <a:solidFill>
                  <a:srgbClr val="00FFFF"/>
                </a:solidFill>
                <a:latin typeface="Times New Roman" pitchFamily="18" charset="0"/>
                <a:cs typeface="Times New Roman" pitchFamily="18" charset="0"/>
              </a:rPr>
              <a:t>World Workshop in 1989 - AAP classification of </a:t>
            </a:r>
            <a:r>
              <a:rPr lang="en-US" sz="2400" b="1" dirty="0" err="1">
                <a:solidFill>
                  <a:srgbClr val="00FFFF"/>
                </a:solidFill>
                <a:latin typeface="Times New Roman" pitchFamily="18" charset="0"/>
                <a:cs typeface="Times New Roman" pitchFamily="18" charset="0"/>
              </a:rPr>
              <a:t>periodontitis</a:t>
            </a:r>
            <a:r>
              <a:rPr lang="en-US" sz="2400" b="1" dirty="0">
                <a:solidFill>
                  <a:srgbClr val="00FFFF"/>
                </a:solidFill>
                <a:latin typeface="Times New Roman" pitchFamily="18" charset="0"/>
                <a:cs typeface="Times New Roman" pitchFamily="18" charset="0"/>
              </a:rPr>
              <a:t>. </a:t>
            </a:r>
            <a:endParaRPr lang="en-IN" sz="2400" b="1" dirty="0">
              <a:solidFill>
                <a:srgbClr val="00FFFF"/>
              </a:solidFill>
              <a:latin typeface="Times New Roman" pitchFamily="18" charset="0"/>
              <a:cs typeface="Times New Roman" pitchFamily="18" charset="0"/>
            </a:endParaRPr>
          </a:p>
          <a:p>
            <a:pPr lvl="0">
              <a:lnSpc>
                <a:spcPct val="150000"/>
              </a:lnSpc>
            </a:pPr>
            <a:r>
              <a:rPr lang="en-US" sz="2400" dirty="0">
                <a:latin typeface="Times New Roman" pitchFamily="18" charset="0"/>
                <a:cs typeface="Times New Roman" pitchFamily="18" charset="0"/>
              </a:rPr>
              <a:t>Adult </a:t>
            </a:r>
            <a:r>
              <a:rPr lang="en-US" sz="2400" dirty="0" err="1">
                <a:latin typeface="Times New Roman" pitchFamily="18" charset="0"/>
                <a:cs typeface="Times New Roman" pitchFamily="18" charset="0"/>
              </a:rPr>
              <a:t>periodontitis</a:t>
            </a:r>
            <a:endParaRPr lang="en-IN" sz="2400" dirty="0">
              <a:latin typeface="Times New Roman" pitchFamily="18" charset="0"/>
              <a:cs typeface="Times New Roman" pitchFamily="18" charset="0"/>
            </a:endParaRPr>
          </a:p>
          <a:p>
            <a:pPr lvl="0">
              <a:lnSpc>
                <a:spcPct val="150000"/>
              </a:lnSpc>
            </a:pPr>
            <a:r>
              <a:rPr lang="en-US" sz="2400" dirty="0">
                <a:latin typeface="Times New Roman" pitchFamily="18" charset="0"/>
                <a:cs typeface="Times New Roman" pitchFamily="18" charset="0"/>
              </a:rPr>
              <a:t>Early-onset </a:t>
            </a:r>
            <a:r>
              <a:rPr lang="en-US" sz="2400" dirty="0" err="1">
                <a:latin typeface="Times New Roman" pitchFamily="18" charset="0"/>
                <a:cs typeface="Times New Roman" pitchFamily="18" charset="0"/>
              </a:rPr>
              <a:t>periodontitis</a:t>
            </a:r>
            <a:endParaRPr lang="en-IN" sz="2400" dirty="0">
              <a:latin typeface="Times New Roman" pitchFamily="18" charset="0"/>
              <a:cs typeface="Times New Roman" pitchFamily="18" charset="0"/>
            </a:endParaRPr>
          </a:p>
          <a:p>
            <a:pPr lvl="1">
              <a:lnSpc>
                <a:spcPct val="150000"/>
              </a:lnSpc>
            </a:pPr>
            <a:r>
              <a:rPr lang="en-US" sz="2400" dirty="0">
                <a:latin typeface="Times New Roman" pitchFamily="18" charset="0"/>
                <a:cs typeface="Times New Roman" pitchFamily="18" charset="0"/>
              </a:rPr>
              <a:t>Pre-pubertal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a:t>
            </a:r>
            <a:r>
              <a:rPr lang="en-IN" sz="2400" dirty="0">
                <a:latin typeface="Times New Roman" pitchFamily="18" charset="0"/>
                <a:cs typeface="Times New Roman" pitchFamily="18" charset="0"/>
              </a:rPr>
              <a:t>- </a:t>
            </a:r>
            <a:r>
              <a:rPr lang="en-US" sz="2400" dirty="0">
                <a:latin typeface="Times New Roman" pitchFamily="18" charset="0"/>
                <a:cs typeface="Times New Roman" pitchFamily="18" charset="0"/>
              </a:rPr>
              <a:t>Generalized</a:t>
            </a:r>
            <a:r>
              <a:rPr lang="en-IN" sz="2400" dirty="0">
                <a:latin typeface="Times New Roman" pitchFamily="18" charset="0"/>
                <a:cs typeface="Times New Roman" pitchFamily="18" charset="0"/>
              </a:rPr>
              <a:t>,</a:t>
            </a:r>
            <a:r>
              <a:rPr lang="en-US" sz="2400" dirty="0">
                <a:latin typeface="Times New Roman" pitchFamily="18" charset="0"/>
                <a:cs typeface="Times New Roman" pitchFamily="18" charset="0"/>
              </a:rPr>
              <a:t>Localized </a:t>
            </a:r>
            <a:endParaRPr lang="en-IN" sz="2400" dirty="0">
              <a:latin typeface="Times New Roman" pitchFamily="18" charset="0"/>
              <a:cs typeface="Times New Roman" pitchFamily="18" charset="0"/>
            </a:endParaRPr>
          </a:p>
          <a:p>
            <a:pPr lvl="1">
              <a:lnSpc>
                <a:spcPct val="150000"/>
              </a:lnSpc>
            </a:pPr>
            <a:r>
              <a:rPr lang="en-US" sz="2400" dirty="0">
                <a:latin typeface="Times New Roman" pitchFamily="18" charset="0"/>
                <a:cs typeface="Times New Roman" pitchFamily="18" charset="0"/>
              </a:rPr>
              <a:t>Juvenile </a:t>
            </a:r>
            <a:r>
              <a:rPr lang="en-US"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 </a:t>
            </a:r>
            <a:r>
              <a:rPr lang="en-US" sz="2400" dirty="0">
                <a:latin typeface="Times New Roman" pitchFamily="18" charset="0"/>
                <a:cs typeface="Times New Roman" pitchFamily="18" charset="0"/>
              </a:rPr>
              <a:t>Generalized</a:t>
            </a:r>
            <a:r>
              <a:rPr lang="en-IN" sz="2400" dirty="0">
                <a:latin typeface="Times New Roman" pitchFamily="18" charset="0"/>
                <a:cs typeface="Times New Roman" pitchFamily="18" charset="0"/>
              </a:rPr>
              <a:t> ,</a:t>
            </a:r>
            <a:r>
              <a:rPr lang="en-US" sz="2400" dirty="0">
                <a:latin typeface="Times New Roman" pitchFamily="18" charset="0"/>
                <a:cs typeface="Times New Roman" pitchFamily="18" charset="0"/>
              </a:rPr>
              <a:t>Localized</a:t>
            </a:r>
            <a:endParaRPr lang="en-IN" sz="2400" dirty="0">
              <a:latin typeface="Times New Roman" pitchFamily="18" charset="0"/>
              <a:cs typeface="Times New Roman" pitchFamily="18" charset="0"/>
            </a:endParaRPr>
          </a:p>
          <a:p>
            <a:pPr lvl="1">
              <a:lnSpc>
                <a:spcPct val="150000"/>
              </a:lnSpc>
            </a:pPr>
            <a:r>
              <a:rPr lang="en-US" sz="2400" dirty="0">
                <a:latin typeface="Times New Roman" pitchFamily="18" charset="0"/>
                <a:cs typeface="Times New Roman" pitchFamily="18" charset="0"/>
              </a:rPr>
              <a:t>Rapidly progressive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a:p>
            <a:pPr lvl="0">
              <a:lnSpc>
                <a:spcPct val="150000"/>
              </a:lnSpc>
            </a:pPr>
            <a:r>
              <a:rPr lang="en-US" sz="2400" dirty="0">
                <a:latin typeface="Times New Roman" pitchFamily="18" charset="0"/>
                <a:cs typeface="Times New Roman" pitchFamily="18" charset="0"/>
              </a:rPr>
              <a:t>Periodontitis associated with systemic disease</a:t>
            </a:r>
            <a:endParaRPr lang="en-IN" sz="2400" dirty="0">
              <a:latin typeface="Times New Roman" pitchFamily="18" charset="0"/>
              <a:cs typeface="Times New Roman" pitchFamily="18" charset="0"/>
            </a:endParaRPr>
          </a:p>
          <a:p>
            <a:pPr lvl="0">
              <a:lnSpc>
                <a:spcPct val="150000"/>
              </a:lnSpc>
            </a:pPr>
            <a:r>
              <a:rPr lang="en-US" sz="2400" dirty="0">
                <a:latin typeface="Times New Roman" pitchFamily="18" charset="0"/>
                <a:cs typeface="Times New Roman" pitchFamily="18" charset="0"/>
              </a:rPr>
              <a:t>Necrotizing ulcerative </a:t>
            </a:r>
            <a:r>
              <a:rPr lang="en-US"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a:t>
            </a:r>
          </a:p>
          <a:p>
            <a:pPr lvl="0">
              <a:lnSpc>
                <a:spcPct val="150000"/>
              </a:lnSpc>
            </a:pPr>
            <a:r>
              <a:rPr lang="en-US" sz="2400" dirty="0">
                <a:latin typeface="Times New Roman" pitchFamily="18" charset="0"/>
                <a:cs typeface="Times New Roman" pitchFamily="18" charset="0"/>
              </a:rPr>
              <a:t>Refractory </a:t>
            </a:r>
            <a:r>
              <a:rPr lang="en-US" sz="2400" dirty="0" err="1">
                <a:latin typeface="Times New Roman" pitchFamily="18" charset="0"/>
                <a:cs typeface="Times New Roman" pitchFamily="18" charset="0"/>
              </a:rPr>
              <a:t>periodontitis</a:t>
            </a:r>
            <a:endParaRPr lang="en-IN" sz="2400" dirty="0">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12</a:t>
            </a:fld>
            <a:endParaRPr lang="en-IN"/>
          </a:p>
        </p:txBody>
      </p:sp>
      <p:sp>
        <p:nvSpPr>
          <p:cNvPr id="6" name="Footer Placeholder 4"/>
          <p:cNvSpPr>
            <a:spLocks noGrp="1"/>
          </p:cNvSpPr>
          <p:nvPr>
            <p:ph type="ftr" sz="quarter" idx="11"/>
          </p:nvPr>
        </p:nvSpPr>
        <p:spPr>
          <a:xfrm>
            <a:off x="3124200" y="6248400"/>
            <a:ext cx="4233882"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5197"/>
          </a:xfrm>
        </p:spPr>
        <p:txBody>
          <a:bodyPr/>
          <a:lstStyle/>
          <a:p>
            <a:pPr>
              <a:buNone/>
            </a:pPr>
            <a:r>
              <a:rPr lang="en-IN" sz="2800" b="1" i="1" dirty="0">
                <a:solidFill>
                  <a:srgbClr val="FFFF00"/>
                </a:solidFill>
                <a:latin typeface="Times New Roman" pitchFamily="18" charset="0"/>
                <a:cs typeface="Times New Roman" pitchFamily="18" charset="0"/>
              </a:rPr>
              <a:t>Current concepts:</a:t>
            </a:r>
          </a:p>
          <a:p>
            <a:pPr>
              <a:buNone/>
            </a:pPr>
            <a:r>
              <a:rPr lang="en-IN" sz="2800" b="1" i="1" dirty="0">
                <a:solidFill>
                  <a:srgbClr val="00B050"/>
                </a:solidFill>
                <a:latin typeface="Times New Roman" pitchFamily="18" charset="0"/>
                <a:cs typeface="Times New Roman" pitchFamily="18" charset="0"/>
              </a:rPr>
              <a:t>Non surgical </a:t>
            </a:r>
          </a:p>
          <a:p>
            <a:pPr>
              <a:lnSpc>
                <a:spcPct val="150000"/>
              </a:lnSpc>
              <a:buNone/>
            </a:pPr>
            <a:r>
              <a:rPr lang="en-IN" sz="2800" b="1" i="1" dirty="0">
                <a:solidFill>
                  <a:srgbClr val="FFFF00"/>
                </a:solidFill>
                <a:latin typeface="Times New Roman" pitchFamily="18" charset="0"/>
                <a:cs typeface="Times New Roman" pitchFamily="18" charset="0"/>
              </a:rPr>
              <a:t> </a:t>
            </a:r>
            <a:r>
              <a:rPr lang="en-IN" sz="2400" dirty="0">
                <a:latin typeface="Times New Roman" pitchFamily="18" charset="0"/>
                <a:cs typeface="Times New Roman" pitchFamily="18" charset="0"/>
              </a:rPr>
              <a:t>Tetracycline fibres        CHX chip</a:t>
            </a:r>
          </a:p>
          <a:p>
            <a:pPr>
              <a:lnSpc>
                <a:spcPct val="150000"/>
              </a:lnSpc>
              <a:buNone/>
            </a:pPr>
            <a:r>
              <a:rPr lang="en-IN" sz="2400" dirty="0">
                <a:latin typeface="Times New Roman" pitchFamily="18" charset="0"/>
                <a:cs typeface="Times New Roman" pitchFamily="18" charset="0"/>
              </a:rPr>
              <a:t>  </a:t>
            </a:r>
            <a:r>
              <a:rPr lang="en-IN" sz="2400" dirty="0">
                <a:solidFill>
                  <a:srgbClr val="C00000"/>
                </a:solidFill>
                <a:latin typeface="Times New Roman" pitchFamily="18" charset="0"/>
                <a:cs typeface="Times New Roman" pitchFamily="18" charset="0"/>
              </a:rPr>
              <a:t>Photodynamic therapy  :</a:t>
            </a:r>
          </a:p>
          <a:p>
            <a:pPr>
              <a:lnSpc>
                <a:spcPct val="150000"/>
              </a:lnSpc>
              <a:buNone/>
            </a:pPr>
            <a:r>
              <a:rPr lang="en-IN" sz="2400" b="1" i="1" dirty="0" err="1">
                <a:solidFill>
                  <a:srgbClr val="92D050"/>
                </a:solidFill>
                <a:latin typeface="Times New Roman" pitchFamily="18" charset="0"/>
                <a:cs typeface="Times New Roman" pitchFamily="18" charset="0"/>
              </a:rPr>
              <a:t>Moreira</a:t>
            </a:r>
            <a:r>
              <a:rPr lang="en-IN" sz="2400" b="1" i="1" dirty="0">
                <a:solidFill>
                  <a:srgbClr val="92D050"/>
                </a:solidFill>
                <a:latin typeface="Times New Roman" pitchFamily="18" charset="0"/>
                <a:cs typeface="Times New Roman" pitchFamily="18" charset="0"/>
              </a:rPr>
              <a:t> et al 2015 </a:t>
            </a:r>
            <a:r>
              <a:rPr lang="en-IN" sz="2400" dirty="0">
                <a:latin typeface="Times New Roman" pitchFamily="18" charset="0"/>
                <a:cs typeface="Times New Roman" pitchFamily="18" charset="0"/>
              </a:rPr>
              <a:t>– SRP+PDT (</a:t>
            </a:r>
            <a:r>
              <a:rPr lang="en-IN" sz="2400" dirty="0" err="1">
                <a:latin typeface="Times New Roman" pitchFamily="18" charset="0"/>
                <a:cs typeface="Times New Roman" pitchFamily="18" charset="0"/>
              </a:rPr>
              <a:t>Phenothiazine</a:t>
            </a:r>
            <a:r>
              <a:rPr lang="en-IN" sz="2400" dirty="0">
                <a:latin typeface="Times New Roman" pitchFamily="18" charset="0"/>
                <a:cs typeface="Times New Roman" pitchFamily="18" charset="0"/>
              </a:rPr>
              <a:t>) – diode laser – 670nm,75mW.</a:t>
            </a:r>
          </a:p>
          <a:p>
            <a:pPr>
              <a:lnSpc>
                <a:spcPct val="150000"/>
              </a:lnSpc>
              <a:buNone/>
            </a:pPr>
            <a:r>
              <a:rPr lang="en-IN" sz="2400" b="1" i="1" dirty="0" err="1">
                <a:solidFill>
                  <a:srgbClr val="92D050"/>
                </a:solidFill>
                <a:latin typeface="Times New Roman" pitchFamily="18" charset="0"/>
                <a:cs typeface="Times New Roman" pitchFamily="18" charset="0"/>
              </a:rPr>
              <a:t>Chitsazi</a:t>
            </a:r>
            <a:r>
              <a:rPr lang="en-IN" sz="2400" b="1" i="1" dirty="0">
                <a:solidFill>
                  <a:srgbClr val="92D050"/>
                </a:solidFill>
                <a:latin typeface="Times New Roman" pitchFamily="18" charset="0"/>
                <a:cs typeface="Times New Roman" pitchFamily="18" charset="0"/>
              </a:rPr>
              <a:t> et al 2014 </a:t>
            </a:r>
            <a:r>
              <a:rPr lang="en-IN" sz="2400" dirty="0">
                <a:latin typeface="Times New Roman" pitchFamily="18" charset="0"/>
                <a:cs typeface="Times New Roman" pitchFamily="18" charset="0"/>
              </a:rPr>
              <a:t>– SRP+PDT (</a:t>
            </a:r>
            <a:r>
              <a:rPr lang="en-IN" sz="2400" dirty="0" err="1">
                <a:latin typeface="Times New Roman" pitchFamily="18" charset="0"/>
                <a:cs typeface="Times New Roman" pitchFamily="18" charset="0"/>
              </a:rPr>
              <a:t>Toluidine</a:t>
            </a:r>
            <a:r>
              <a:rPr lang="en-IN" sz="2400" dirty="0">
                <a:latin typeface="Times New Roman" pitchFamily="18" charset="0"/>
                <a:cs typeface="Times New Roman" pitchFamily="18" charset="0"/>
              </a:rPr>
              <a:t> blue) – diode laser,670nm,75 Mw.</a:t>
            </a:r>
          </a:p>
          <a:p>
            <a:pPr>
              <a:lnSpc>
                <a:spcPct val="150000"/>
              </a:lnSpc>
              <a:buNone/>
            </a:pPr>
            <a:r>
              <a:rPr lang="en-IN" sz="2400" b="1" i="1" dirty="0" err="1">
                <a:solidFill>
                  <a:srgbClr val="92D050"/>
                </a:solidFill>
                <a:latin typeface="Times New Roman" pitchFamily="18" charset="0"/>
                <a:cs typeface="Times New Roman" pitchFamily="18" charset="0"/>
              </a:rPr>
              <a:t>Chatzopoulos</a:t>
            </a:r>
            <a:r>
              <a:rPr lang="en-IN" sz="2400" b="1" i="1" dirty="0">
                <a:solidFill>
                  <a:srgbClr val="92D050"/>
                </a:solidFill>
                <a:latin typeface="Times New Roman" pitchFamily="18" charset="0"/>
                <a:cs typeface="Times New Roman" pitchFamily="18" charset="0"/>
              </a:rPr>
              <a:t> 2015 et al- </a:t>
            </a:r>
            <a:r>
              <a:rPr lang="en-IN" sz="2400" dirty="0">
                <a:latin typeface="Times New Roman" pitchFamily="18" charset="0"/>
                <a:cs typeface="Times New Roman" pitchFamily="18" charset="0"/>
              </a:rPr>
              <a:t>PDT with repeated visits = SRP + antimicrobials</a:t>
            </a:r>
          </a:p>
          <a:p>
            <a:pPr>
              <a:buNone/>
            </a:pPr>
            <a:endParaRPr lang="en-IN" sz="2800" b="1" i="1" dirty="0">
              <a:solidFill>
                <a:srgbClr val="FFFF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857224" y="6248400"/>
            <a:ext cx="7143800" cy="457200"/>
          </a:xfrm>
        </p:spPr>
        <p:txBody>
          <a:bodyPr/>
          <a:lstStyle/>
          <a:p>
            <a:r>
              <a:rPr lang="en-IN" dirty="0" err="1"/>
              <a:t>Chatzopoulos</a:t>
            </a:r>
            <a:r>
              <a:rPr lang="en-IN" dirty="0"/>
              <a:t> </a:t>
            </a:r>
            <a:r>
              <a:rPr lang="en-IN" dirty="0" err="1"/>
              <a:t>G,Doufexi</a:t>
            </a:r>
            <a:r>
              <a:rPr lang="en-IN" dirty="0"/>
              <a:t> </a:t>
            </a:r>
            <a:r>
              <a:rPr lang="en-IN" dirty="0" err="1"/>
              <a:t>A.Photodynamic</a:t>
            </a:r>
            <a:r>
              <a:rPr lang="en-IN" dirty="0"/>
              <a:t> therapy in </a:t>
            </a:r>
            <a:r>
              <a:rPr lang="en-IN" dirty="0" err="1"/>
              <a:t>tratment</a:t>
            </a:r>
            <a:r>
              <a:rPr lang="en-IN" dirty="0"/>
              <a:t> of aggressive </a:t>
            </a:r>
            <a:r>
              <a:rPr lang="en-IN" dirty="0" err="1"/>
              <a:t>periodontitis:A</a:t>
            </a:r>
            <a:r>
              <a:rPr lang="en-IN" dirty="0"/>
              <a:t> systematic </a:t>
            </a:r>
            <a:r>
              <a:rPr lang="en-IN" dirty="0" err="1"/>
              <a:t>review.Med</a:t>
            </a:r>
            <a:r>
              <a:rPr lang="en-IN" dirty="0"/>
              <a:t> Oral </a:t>
            </a:r>
            <a:r>
              <a:rPr lang="en-IN" dirty="0" err="1"/>
              <a:t>Patol</a:t>
            </a:r>
            <a:r>
              <a:rPr lang="en-IN" dirty="0"/>
              <a:t> Oral Cir </a:t>
            </a:r>
            <a:r>
              <a:rPr lang="en-IN" dirty="0" err="1"/>
              <a:t>Buccal</a:t>
            </a:r>
            <a:r>
              <a:rPr lang="en-IN" dirty="0"/>
              <a:t> 2015;10:21046-52</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120</a:t>
            </a:fld>
            <a:endParaRPr lang="en-IN"/>
          </a:p>
        </p:txBody>
      </p:sp>
      <p:sp>
        <p:nvSpPr>
          <p:cNvPr id="7" name="Right Arrow 6"/>
          <p:cNvSpPr/>
          <p:nvPr/>
        </p:nvSpPr>
        <p:spPr bwMode="auto">
          <a:xfrm>
            <a:off x="3071802" y="1714488"/>
            <a:ext cx="285752"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643998" cy="5845197"/>
          </a:xfrm>
        </p:spPr>
        <p:txBody>
          <a:bodyPr/>
          <a:lstStyle/>
          <a:p>
            <a:pPr>
              <a:buNone/>
            </a:pPr>
            <a:endParaRPr lang="en-IN" b="1" i="1" dirty="0">
              <a:solidFill>
                <a:srgbClr val="FFFF00"/>
              </a:solidFill>
              <a:latin typeface="Times New Roman" pitchFamily="18" charset="0"/>
              <a:cs typeface="Times New Roman" pitchFamily="18" charset="0"/>
            </a:endParaRPr>
          </a:p>
          <a:p>
            <a:pPr>
              <a:buNone/>
            </a:pPr>
            <a:r>
              <a:rPr lang="en-IN" b="1" i="1" dirty="0">
                <a:solidFill>
                  <a:srgbClr val="FFFF00"/>
                </a:solidFill>
                <a:latin typeface="Times New Roman" pitchFamily="18" charset="0"/>
                <a:cs typeface="Times New Roman" pitchFamily="18" charset="0"/>
              </a:rPr>
              <a:t>Antimicrobials:</a:t>
            </a:r>
          </a:p>
          <a:p>
            <a:pPr>
              <a:lnSpc>
                <a:spcPct val="150000"/>
              </a:lnSpc>
              <a:buNone/>
            </a:pPr>
            <a:r>
              <a:rPr lang="en-IN" sz="2400" dirty="0" err="1">
                <a:solidFill>
                  <a:srgbClr val="00B050"/>
                </a:solidFill>
                <a:latin typeface="Times New Roman" pitchFamily="18" charset="0"/>
                <a:cs typeface="Times New Roman" pitchFamily="18" charset="0"/>
              </a:rPr>
              <a:t>Ardila</a:t>
            </a:r>
            <a:r>
              <a:rPr lang="en-IN" sz="2400" dirty="0">
                <a:solidFill>
                  <a:srgbClr val="00B050"/>
                </a:solidFill>
                <a:latin typeface="Times New Roman" pitchFamily="18" charset="0"/>
                <a:cs typeface="Times New Roman" pitchFamily="18" charset="0"/>
              </a:rPr>
              <a:t> CM et al 2015 – </a:t>
            </a:r>
            <a:r>
              <a:rPr lang="en-IN" sz="2400" dirty="0">
                <a:latin typeface="Times New Roman" pitchFamily="18" charset="0"/>
                <a:cs typeface="Times New Roman" pitchFamily="18" charset="0"/>
              </a:rPr>
              <a:t>Systemic </a:t>
            </a:r>
            <a:r>
              <a:rPr lang="en-IN" sz="2400" dirty="0" err="1">
                <a:latin typeface="Times New Roman" pitchFamily="18" charset="0"/>
                <a:cs typeface="Times New Roman" pitchFamily="18" charset="0"/>
              </a:rPr>
              <a:t>moxifloxacin</a:t>
            </a:r>
            <a:r>
              <a:rPr lang="en-IN" sz="2400" dirty="0">
                <a:latin typeface="Times New Roman" pitchFamily="18" charset="0"/>
                <a:cs typeface="Times New Roman" pitchFamily="18" charset="0"/>
              </a:rPr>
              <a:t> in GAP</a:t>
            </a:r>
          </a:p>
          <a:p>
            <a:pPr>
              <a:lnSpc>
                <a:spcPct val="150000"/>
              </a:lnSpc>
              <a:buNone/>
            </a:pPr>
            <a:r>
              <a:rPr lang="en-IN" sz="2400" dirty="0" err="1">
                <a:solidFill>
                  <a:srgbClr val="00B050"/>
                </a:solidFill>
                <a:latin typeface="Times New Roman" pitchFamily="18" charset="0"/>
                <a:cs typeface="Times New Roman" pitchFamily="18" charset="0"/>
              </a:rPr>
              <a:t>Gurgan</a:t>
            </a:r>
            <a:r>
              <a:rPr lang="en-IN" sz="2400" dirty="0">
                <a:solidFill>
                  <a:srgbClr val="00B050"/>
                </a:solidFill>
                <a:latin typeface="Times New Roman" pitchFamily="18" charset="0"/>
                <a:cs typeface="Times New Roman" pitchFamily="18" charset="0"/>
              </a:rPr>
              <a:t> C et al 2015 </a:t>
            </a:r>
            <a:r>
              <a:rPr lang="en-IN" sz="2400" dirty="0">
                <a:latin typeface="Times New Roman" pitchFamily="18" charset="0"/>
                <a:cs typeface="Times New Roman" pitchFamily="18" charset="0"/>
              </a:rPr>
              <a:t>– Systemic </a:t>
            </a:r>
            <a:r>
              <a:rPr lang="en-IN" sz="2400" dirty="0" err="1">
                <a:latin typeface="Times New Roman" pitchFamily="18" charset="0"/>
                <a:cs typeface="Times New Roman" pitchFamily="18" charset="0"/>
              </a:rPr>
              <a:t>Moxifloxacin</a:t>
            </a:r>
            <a:r>
              <a:rPr lang="en-IN" sz="2400" dirty="0">
                <a:latin typeface="Times New Roman" pitchFamily="18" charset="0"/>
                <a:cs typeface="Times New Roman" pitchFamily="18" charset="0"/>
              </a:rPr>
              <a:t> and </a:t>
            </a:r>
            <a:r>
              <a:rPr lang="en-IN" sz="2400" dirty="0" err="1">
                <a:latin typeface="Times New Roman" pitchFamily="18" charset="0"/>
                <a:cs typeface="Times New Roman" pitchFamily="18" charset="0"/>
              </a:rPr>
              <a:t>Amox</a:t>
            </a:r>
            <a:r>
              <a:rPr lang="en-IN" sz="2400" dirty="0">
                <a:latin typeface="Times New Roman" pitchFamily="18" charset="0"/>
                <a:cs typeface="Times New Roman" pitchFamily="18" charset="0"/>
              </a:rPr>
              <a:t> + </a:t>
            </a:r>
            <a:r>
              <a:rPr lang="en-IN" sz="2400" dirty="0" err="1">
                <a:latin typeface="Times New Roman" pitchFamily="18" charset="0"/>
                <a:cs typeface="Times New Roman" pitchFamily="18" charset="0"/>
              </a:rPr>
              <a:t>Metronidazole</a:t>
            </a:r>
            <a:r>
              <a:rPr lang="en-IN" sz="2400" dirty="0">
                <a:latin typeface="Times New Roman" pitchFamily="18" charset="0"/>
                <a:cs typeface="Times New Roman" pitchFamily="18" charset="0"/>
              </a:rPr>
              <a:t> – </a:t>
            </a:r>
            <a:r>
              <a:rPr lang="en-IN" sz="2400" dirty="0" err="1">
                <a:latin typeface="Times New Roman" pitchFamily="18" charset="0"/>
                <a:cs typeface="Times New Roman" pitchFamily="18" charset="0"/>
              </a:rPr>
              <a:t>Moxifloxacin</a:t>
            </a:r>
            <a:r>
              <a:rPr lang="en-IN" sz="2400" dirty="0">
                <a:latin typeface="Times New Roman" pitchFamily="18" charset="0"/>
                <a:cs typeface="Times New Roman" pitchFamily="18" charset="0"/>
              </a:rPr>
              <a:t> showed better results.</a:t>
            </a:r>
          </a:p>
          <a:p>
            <a:pPr>
              <a:lnSpc>
                <a:spcPct val="150000"/>
              </a:lnSpc>
              <a:buNone/>
            </a:pPr>
            <a:r>
              <a:rPr lang="en-IN" sz="2400" dirty="0">
                <a:solidFill>
                  <a:srgbClr val="00B050"/>
                </a:solidFill>
                <a:latin typeface="Times New Roman" pitchFamily="18" charset="0"/>
                <a:cs typeface="Times New Roman" pitchFamily="18" charset="0"/>
              </a:rPr>
              <a:t>Lourenco T 2015 </a:t>
            </a:r>
            <a:r>
              <a:rPr lang="en-IN" sz="2400" dirty="0">
                <a:latin typeface="Times New Roman" pitchFamily="18" charset="0"/>
                <a:cs typeface="Times New Roman" pitchFamily="18" charset="0"/>
              </a:rPr>
              <a:t>– AMOX + </a:t>
            </a:r>
            <a:r>
              <a:rPr lang="en-IN" sz="2400" dirty="0" err="1">
                <a:latin typeface="Times New Roman" pitchFamily="18" charset="0"/>
                <a:cs typeface="Times New Roman" pitchFamily="18" charset="0"/>
              </a:rPr>
              <a:t>Metronidazole</a:t>
            </a:r>
            <a:r>
              <a:rPr lang="en-IN" sz="2400" dirty="0">
                <a:latin typeface="Times New Roman" pitchFamily="18" charset="0"/>
                <a:cs typeface="Times New Roman" pitchFamily="18" charset="0"/>
              </a:rPr>
              <a:t>  with full mouth disinfection </a:t>
            </a:r>
          </a:p>
          <a:p>
            <a:endParaRPr lang="en-IN" dirty="0"/>
          </a:p>
        </p:txBody>
      </p:sp>
      <p:sp>
        <p:nvSpPr>
          <p:cNvPr id="4" name="Footer Placeholder 3"/>
          <p:cNvSpPr>
            <a:spLocks noGrp="1"/>
          </p:cNvSpPr>
          <p:nvPr>
            <p:ph type="ftr" sz="quarter" idx="11"/>
          </p:nvPr>
        </p:nvSpPr>
        <p:spPr>
          <a:xfrm>
            <a:off x="571472" y="6248400"/>
            <a:ext cx="7358114" cy="457200"/>
          </a:xfrm>
        </p:spPr>
        <p:txBody>
          <a:bodyPr/>
          <a:lstStyle/>
          <a:p>
            <a:r>
              <a:rPr lang="en-IN" dirty="0"/>
              <a:t>Lourenco </a:t>
            </a:r>
            <a:r>
              <a:rPr lang="en-IN" dirty="0" err="1"/>
              <a:t>T,Heller</a:t>
            </a:r>
            <a:r>
              <a:rPr lang="en-IN" dirty="0"/>
              <a:t>  </a:t>
            </a:r>
            <a:r>
              <a:rPr lang="en-IN" dirty="0" err="1"/>
              <a:t>D,Souto</a:t>
            </a:r>
            <a:r>
              <a:rPr lang="en-IN" dirty="0"/>
              <a:t> </a:t>
            </a:r>
            <a:r>
              <a:rPr lang="en-IN" dirty="0" err="1"/>
              <a:t>R.Long</a:t>
            </a:r>
            <a:r>
              <a:rPr lang="en-IN" dirty="0"/>
              <a:t> term evaluation of antimicrobial susceptibility and microbial profile  of </a:t>
            </a:r>
            <a:r>
              <a:rPr lang="en-IN" dirty="0" err="1"/>
              <a:t>subgingival</a:t>
            </a:r>
            <a:r>
              <a:rPr lang="en-IN" dirty="0"/>
              <a:t> </a:t>
            </a:r>
            <a:r>
              <a:rPr lang="en-IN" dirty="0" err="1"/>
              <a:t>biofilms</a:t>
            </a:r>
            <a:r>
              <a:rPr lang="en-IN" dirty="0"/>
              <a:t> in individuals with aggressive </a:t>
            </a:r>
            <a:r>
              <a:rPr lang="en-IN" dirty="0" err="1"/>
              <a:t>periodontitis.Brazilian</a:t>
            </a:r>
            <a:r>
              <a:rPr lang="en-IN" dirty="0"/>
              <a:t> Journal of Microbiology 2015;46:493-500</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121</a:t>
            </a:fld>
            <a:endParaRPr lang="en-IN"/>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nSpc>
                <a:spcPct val="150000"/>
              </a:lnSpc>
              <a:buNone/>
            </a:pPr>
            <a:r>
              <a:rPr lang="en-IN" sz="2800" b="1" i="1" dirty="0">
                <a:solidFill>
                  <a:srgbClr val="FFFF00"/>
                </a:solidFill>
                <a:latin typeface="Times New Roman" pitchFamily="18" charset="0"/>
                <a:cs typeface="Times New Roman" pitchFamily="18" charset="0"/>
              </a:rPr>
              <a:t>Surgical :</a:t>
            </a:r>
          </a:p>
          <a:p>
            <a:pPr>
              <a:lnSpc>
                <a:spcPct val="150000"/>
              </a:lnSpc>
              <a:buNone/>
            </a:pPr>
            <a:r>
              <a:rPr lang="en-IN" sz="2400" dirty="0">
                <a:latin typeface="Times New Roman" pitchFamily="18" charset="0"/>
                <a:cs typeface="Times New Roman" pitchFamily="18" charset="0"/>
              </a:rPr>
              <a:t>Bone grafts – FDBA      beta tri calcium phosphate + </a:t>
            </a:r>
            <a:r>
              <a:rPr lang="en-IN" sz="2400" dirty="0" err="1">
                <a:latin typeface="Times New Roman" pitchFamily="18" charset="0"/>
                <a:cs typeface="Times New Roman" pitchFamily="18" charset="0"/>
              </a:rPr>
              <a:t>hydroxyapatite</a:t>
            </a:r>
            <a:endParaRPr lang="en-IN" sz="2400" dirty="0">
              <a:latin typeface="Times New Roman" pitchFamily="18" charset="0"/>
              <a:cs typeface="Times New Roman" pitchFamily="18" charset="0"/>
            </a:endParaRPr>
          </a:p>
          <a:p>
            <a:pPr>
              <a:lnSpc>
                <a:spcPct val="150000"/>
              </a:lnSpc>
              <a:buNone/>
            </a:pPr>
            <a:r>
              <a:rPr lang="en-IN" sz="2400" dirty="0">
                <a:latin typeface="Times New Roman" pitchFamily="18" charset="0"/>
                <a:cs typeface="Times New Roman" pitchFamily="18" charset="0"/>
              </a:rPr>
              <a:t>GTR – PTFE         </a:t>
            </a:r>
            <a:r>
              <a:rPr lang="en-IN" sz="2400" dirty="0" err="1">
                <a:latin typeface="Times New Roman" pitchFamily="18" charset="0"/>
                <a:cs typeface="Times New Roman" pitchFamily="18" charset="0"/>
              </a:rPr>
              <a:t>Bioresorbable</a:t>
            </a:r>
            <a:r>
              <a:rPr lang="en-IN" sz="2400" dirty="0">
                <a:latin typeface="Times New Roman" pitchFamily="18" charset="0"/>
                <a:cs typeface="Times New Roman" pitchFamily="18" charset="0"/>
              </a:rPr>
              <a:t> + Bioactive glass</a:t>
            </a:r>
          </a:p>
          <a:p>
            <a:pPr>
              <a:buNone/>
            </a:pPr>
            <a:r>
              <a:rPr lang="en-IN" sz="2400" dirty="0">
                <a:latin typeface="Times New Roman" pitchFamily="18" charset="0"/>
                <a:cs typeface="Times New Roman" pitchFamily="18" charset="0"/>
              </a:rPr>
              <a:t>Biological mediators : EMPs</a:t>
            </a:r>
          </a:p>
        </p:txBody>
      </p:sp>
      <p:sp>
        <p:nvSpPr>
          <p:cNvPr id="4" name="Footer Placeholder 3"/>
          <p:cNvSpPr>
            <a:spLocks noGrp="1"/>
          </p:cNvSpPr>
          <p:nvPr>
            <p:ph type="ftr" sz="quarter" idx="11"/>
          </p:nvPr>
        </p:nvSpPr>
        <p:spPr>
          <a:xfrm>
            <a:off x="857224" y="6615138"/>
            <a:ext cx="7358114" cy="457200"/>
          </a:xfrm>
        </p:spPr>
        <p:txBody>
          <a:bodyPr/>
          <a:lstStyle/>
          <a:p>
            <a:r>
              <a:rPr lang="en-IN" dirty="0"/>
              <a:t>Lourenco </a:t>
            </a:r>
            <a:r>
              <a:rPr lang="en-IN" dirty="0" err="1"/>
              <a:t>T,Heller</a:t>
            </a:r>
            <a:r>
              <a:rPr lang="en-IN" dirty="0"/>
              <a:t>  </a:t>
            </a:r>
            <a:r>
              <a:rPr lang="en-IN" dirty="0" err="1"/>
              <a:t>D,Souto</a:t>
            </a:r>
            <a:r>
              <a:rPr lang="en-IN" dirty="0"/>
              <a:t> </a:t>
            </a:r>
            <a:r>
              <a:rPr lang="en-IN" dirty="0" err="1"/>
              <a:t>R.Long</a:t>
            </a:r>
            <a:r>
              <a:rPr lang="en-IN" dirty="0"/>
              <a:t> term evaluation of antimicrobial susceptibility and microbial profile  of </a:t>
            </a:r>
            <a:r>
              <a:rPr lang="en-IN" dirty="0" err="1"/>
              <a:t>subgingival</a:t>
            </a:r>
            <a:r>
              <a:rPr lang="en-IN" dirty="0"/>
              <a:t> </a:t>
            </a:r>
            <a:r>
              <a:rPr lang="en-IN" dirty="0" err="1"/>
              <a:t>biofilms</a:t>
            </a:r>
            <a:r>
              <a:rPr lang="en-IN" dirty="0"/>
              <a:t> in individuals with aggressive </a:t>
            </a:r>
            <a:r>
              <a:rPr lang="en-IN" dirty="0" err="1"/>
              <a:t>periodontitis.Brazilian</a:t>
            </a:r>
            <a:r>
              <a:rPr lang="en-IN" dirty="0"/>
              <a:t> Journal of Microbiology 2015;46:493-500</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122</a:t>
            </a:fld>
            <a:endParaRPr lang="en-IN"/>
          </a:p>
        </p:txBody>
      </p:sp>
      <p:sp>
        <p:nvSpPr>
          <p:cNvPr id="6" name="Right Arrow 5"/>
          <p:cNvSpPr/>
          <p:nvPr/>
        </p:nvSpPr>
        <p:spPr bwMode="auto">
          <a:xfrm>
            <a:off x="3214678" y="1500174"/>
            <a:ext cx="214314"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2428860" y="2714620"/>
            <a:ext cx="285752" cy="7143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5131"/>
          </a:xfrm>
        </p:spPr>
        <p:txBody>
          <a:bodyPr/>
          <a:lstStyle/>
          <a:p>
            <a:pPr algn="just">
              <a:lnSpc>
                <a:spcPct val="150000"/>
              </a:lnSpc>
              <a:buNone/>
            </a:pPr>
            <a:r>
              <a:rPr lang="en-US" sz="2800" b="1" i="1" dirty="0">
                <a:solidFill>
                  <a:srgbClr val="FFFF00"/>
                </a:solidFill>
                <a:latin typeface="Times New Roman" pitchFamily="18" charset="0"/>
                <a:cs typeface="Times New Roman" pitchFamily="18" charset="0"/>
              </a:rPr>
              <a:t>Host modulation:</a:t>
            </a:r>
          </a:p>
          <a:p>
            <a:pPr algn="just">
              <a:lnSpc>
                <a:spcPct val="150000"/>
              </a:lnSpc>
            </a:pPr>
            <a:r>
              <a:rPr lang="en-US" sz="2400" dirty="0">
                <a:latin typeface="Times New Roman" pitchFamily="18" charset="0"/>
                <a:cs typeface="Times New Roman" pitchFamily="18" charset="0"/>
              </a:rPr>
              <a:t>Another  approach for treating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is through modulation of host response by sub antimicrobial or NSAIDs in conjunction with conventional therapy</a:t>
            </a:r>
          </a:p>
          <a:p>
            <a:pPr algn="just">
              <a:lnSpc>
                <a:spcPct val="150000"/>
              </a:lnSpc>
            </a:pPr>
            <a:r>
              <a:rPr lang="en-US" sz="2400" dirty="0">
                <a:latin typeface="Times New Roman" pitchFamily="18" charset="0"/>
                <a:cs typeface="Times New Roman" pitchFamily="18" charset="0"/>
              </a:rPr>
              <a:t>The use of low dose  </a:t>
            </a:r>
            <a:r>
              <a:rPr lang="en-US" sz="2400" dirty="0" err="1">
                <a:latin typeface="Times New Roman" pitchFamily="18" charset="0"/>
                <a:cs typeface="Times New Roman" pitchFamily="18" charset="0"/>
              </a:rPr>
              <a:t>doxycycline</a:t>
            </a:r>
            <a:r>
              <a:rPr lang="en-US" sz="2400" dirty="0">
                <a:latin typeface="Times New Roman" pitchFamily="18" charset="0"/>
                <a:cs typeface="Times New Roman" pitchFamily="18" charset="0"/>
              </a:rPr>
              <a:t> may aid in preventing </a:t>
            </a:r>
          </a:p>
          <a:p>
            <a:pPr algn="just">
              <a:lnSpc>
                <a:spcPct val="150000"/>
              </a:lnSpc>
              <a:buNone/>
            </a:pPr>
            <a:r>
              <a:rPr lang="en-IN" sz="2400" dirty="0">
                <a:latin typeface="Times New Roman" pitchFamily="18" charset="0"/>
                <a:cs typeface="Times New Roman" pitchFamily="18" charset="0"/>
              </a:rPr>
              <a:t>the destruction of periodontal attachment apparatus</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123</a:t>
            </a:fld>
            <a:endParaRPr lang="en-IN"/>
          </a:p>
        </p:txBody>
      </p:sp>
      <p:sp>
        <p:nvSpPr>
          <p:cNvPr id="6" name="Footer Placeholder 3"/>
          <p:cNvSpPr>
            <a:spLocks noGrp="1"/>
          </p:cNvSpPr>
          <p:nvPr>
            <p:ph type="ftr" sz="quarter" idx="11"/>
          </p:nvPr>
        </p:nvSpPr>
        <p:spPr>
          <a:xfrm>
            <a:off x="1785918" y="6248400"/>
            <a:ext cx="5929354"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5131"/>
          </a:xfrm>
        </p:spPr>
        <p:txBody>
          <a:bodyPr/>
          <a:lstStyle/>
          <a:p>
            <a:pPr algn="just">
              <a:lnSpc>
                <a:spcPct val="150000"/>
              </a:lnSpc>
            </a:pPr>
            <a:r>
              <a:rPr lang="en-US" sz="2400" dirty="0" err="1">
                <a:solidFill>
                  <a:srgbClr val="FFFF00"/>
                </a:solidFill>
                <a:latin typeface="Times New Roman" pitchFamily="18" charset="0"/>
                <a:cs typeface="Times New Roman" pitchFamily="18" charset="0"/>
              </a:rPr>
              <a:t>Occlusal</a:t>
            </a:r>
            <a:r>
              <a:rPr lang="en-US" sz="2400" dirty="0">
                <a:solidFill>
                  <a:srgbClr val="FFFF00"/>
                </a:solidFill>
                <a:latin typeface="Times New Roman" pitchFamily="18" charset="0"/>
                <a:cs typeface="Times New Roman" pitchFamily="18" charset="0"/>
              </a:rPr>
              <a:t> adjustment </a:t>
            </a:r>
            <a:r>
              <a:rPr lang="en-US" sz="2400" dirty="0">
                <a:latin typeface="Times New Roman" pitchFamily="18" charset="0"/>
                <a:cs typeface="Times New Roman" pitchFamily="18" charset="0"/>
              </a:rPr>
              <a:t>in case of tooth migration</a:t>
            </a:r>
          </a:p>
          <a:p>
            <a:pPr algn="just">
              <a:lnSpc>
                <a:spcPct val="150000"/>
              </a:lnSpc>
            </a:pPr>
            <a:r>
              <a:rPr lang="en-US" sz="2400" dirty="0">
                <a:latin typeface="Times New Roman" pitchFamily="18" charset="0"/>
                <a:cs typeface="Times New Roman" pitchFamily="18" charset="0"/>
              </a:rPr>
              <a:t>In few cases after successful periodontal treatment and after the condition has become fully stable, gentle orthodontic retraction of </a:t>
            </a:r>
            <a:r>
              <a:rPr lang="en-US" sz="2400" dirty="0" err="1">
                <a:latin typeface="Times New Roman" pitchFamily="18" charset="0"/>
                <a:cs typeface="Times New Roman" pitchFamily="18" charset="0"/>
              </a:rPr>
              <a:t>labially</a:t>
            </a:r>
            <a:r>
              <a:rPr lang="en-US" sz="2400" dirty="0">
                <a:latin typeface="Times New Roman" pitchFamily="18" charset="0"/>
                <a:cs typeface="Times New Roman" pitchFamily="18" charset="0"/>
              </a:rPr>
              <a:t> drifted upper incisors might be consider if they can be stabilized behind the lower lip or splinted in a stable position.</a:t>
            </a:r>
          </a:p>
          <a:p>
            <a:pPr algn="just">
              <a:lnSpc>
                <a:spcPct val="150000"/>
              </a:lnSpc>
            </a:pPr>
            <a:r>
              <a:rPr lang="en-US" sz="2400" dirty="0">
                <a:solidFill>
                  <a:srgbClr val="FFFF00"/>
                </a:solidFill>
                <a:latin typeface="Times New Roman" pitchFamily="18" charset="0"/>
                <a:cs typeface="Times New Roman" pitchFamily="18" charset="0"/>
              </a:rPr>
              <a:t>Prosthesis c</a:t>
            </a:r>
            <a:r>
              <a:rPr lang="en-US" sz="2400" dirty="0">
                <a:latin typeface="Times New Roman" pitchFamily="18" charset="0"/>
                <a:cs typeface="Times New Roman" pitchFamily="18" charset="0"/>
              </a:rPr>
              <a:t>an be planned  in place of extracted teeth.</a:t>
            </a:r>
          </a:p>
          <a:p>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714480" y="6248400"/>
            <a:ext cx="6072230" cy="457200"/>
          </a:xfrm>
        </p:spPr>
        <p:txBody>
          <a:bodyPr/>
          <a:lstStyle/>
          <a:p>
            <a:r>
              <a:rPr lang="en-IN" dirty="0" err="1"/>
              <a:t>Carranza.Textbook</a:t>
            </a:r>
            <a:r>
              <a:rPr lang="en-IN" dirty="0"/>
              <a:t> of clinical periodontology,12</a:t>
            </a:r>
            <a:r>
              <a:rPr lang="en-IN" baseline="30000" dirty="0"/>
              <a:t>th</a:t>
            </a:r>
            <a:r>
              <a:rPr lang="en-IN" dirty="0"/>
              <a:t> edition</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124</a:t>
            </a:fld>
            <a:endParaRPr lang="en-IN"/>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715436" cy="5488007"/>
          </a:xfrm>
        </p:spPr>
        <p:txBody>
          <a:bodyPr/>
          <a:lstStyle/>
          <a:p>
            <a:pPr algn="just">
              <a:lnSpc>
                <a:spcPct val="150000"/>
              </a:lnSpc>
              <a:buNone/>
            </a:pPr>
            <a:r>
              <a:rPr lang="en-US" sz="2800" b="1" i="1" dirty="0">
                <a:solidFill>
                  <a:srgbClr val="FFFF00"/>
                </a:solidFill>
                <a:latin typeface="Times New Roman" pitchFamily="18" charset="0"/>
                <a:cs typeface="Times New Roman" pitchFamily="18" charset="0"/>
              </a:rPr>
              <a:t>Use of dental implants:</a:t>
            </a:r>
          </a:p>
          <a:p>
            <a:pPr algn="just">
              <a:lnSpc>
                <a:spcPct val="150000"/>
              </a:lnSpc>
            </a:pPr>
            <a:r>
              <a:rPr lang="en-US" sz="2400" dirty="0" err="1">
                <a:latin typeface="Times New Roman" pitchFamily="18" charset="0"/>
                <a:cs typeface="Times New Roman" pitchFamily="18" charset="0"/>
              </a:rPr>
              <a:t>GAgP</a:t>
            </a:r>
            <a:r>
              <a:rPr lang="en-US" sz="2400" dirty="0">
                <a:latin typeface="Times New Roman" pitchFamily="18" charset="0"/>
                <a:cs typeface="Times New Roman" pitchFamily="18" charset="0"/>
              </a:rPr>
              <a:t> patients had a </a:t>
            </a:r>
            <a:r>
              <a:rPr lang="en-US" sz="2400" dirty="0">
                <a:solidFill>
                  <a:srgbClr val="FFFF00"/>
                </a:solidFill>
                <a:latin typeface="Times New Roman" pitchFamily="18" charset="0"/>
                <a:cs typeface="Times New Roman" pitchFamily="18" charset="0"/>
              </a:rPr>
              <a:t>five times </a:t>
            </a:r>
            <a:r>
              <a:rPr lang="en-US" sz="2400" dirty="0">
                <a:latin typeface="Times New Roman" pitchFamily="18" charset="0"/>
                <a:cs typeface="Times New Roman" pitchFamily="18" charset="0"/>
              </a:rPr>
              <a:t>greater risk of implant </a:t>
            </a:r>
            <a:r>
              <a:rPr lang="en-US" sz="2400" dirty="0">
                <a:solidFill>
                  <a:srgbClr val="FFFF00"/>
                </a:solidFill>
                <a:latin typeface="Times New Roman" pitchFamily="18" charset="0"/>
                <a:cs typeface="Times New Roman" pitchFamily="18" charset="0"/>
              </a:rPr>
              <a:t>failure, a three times greater risk of </a:t>
            </a:r>
            <a:r>
              <a:rPr lang="en-US" sz="2400" dirty="0" err="1">
                <a:solidFill>
                  <a:srgbClr val="FFFF00"/>
                </a:solidFill>
                <a:latin typeface="Times New Roman" pitchFamily="18" charset="0"/>
                <a:cs typeface="Times New Roman" pitchFamily="18" charset="0"/>
              </a:rPr>
              <a:t>mucositis</a:t>
            </a:r>
            <a:r>
              <a:rPr lang="en-US" sz="2400" dirty="0">
                <a:solidFill>
                  <a:srgbClr val="FFFF00"/>
                </a:solidFill>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dirty="0">
                <a:solidFill>
                  <a:srgbClr val="FFFF00"/>
                </a:solidFill>
                <a:latin typeface="Times New Roman" pitchFamily="18" charset="0"/>
                <a:cs typeface="Times New Roman" pitchFamily="18" charset="0"/>
              </a:rPr>
              <a:t>a 14 </a:t>
            </a:r>
            <a:r>
              <a:rPr lang="en-US" sz="2400" dirty="0">
                <a:latin typeface="Times New Roman" pitchFamily="18" charset="0"/>
                <a:cs typeface="Times New Roman" pitchFamily="18" charset="0"/>
              </a:rPr>
              <a:t>times greater risk of </a:t>
            </a:r>
            <a:r>
              <a:rPr lang="en-US" sz="2400" dirty="0" err="1">
                <a:solidFill>
                  <a:srgbClr val="FFFF00"/>
                </a:solidFill>
                <a:latin typeface="Times New Roman" pitchFamily="18" charset="0"/>
                <a:cs typeface="Times New Roman" pitchFamily="18" charset="0"/>
              </a:rPr>
              <a:t>peri</a:t>
            </a:r>
            <a:r>
              <a:rPr lang="en-US" sz="2400" dirty="0">
                <a:solidFill>
                  <a:srgbClr val="FFFF00"/>
                </a:solidFill>
                <a:latin typeface="Times New Roman" pitchFamily="18" charset="0"/>
                <a:cs typeface="Times New Roman" pitchFamily="18" charset="0"/>
              </a:rPr>
              <a:t>-</a:t>
            </a:r>
            <a:r>
              <a:rPr lang="en-US" sz="2400" dirty="0" err="1">
                <a:solidFill>
                  <a:srgbClr val="FFFF00"/>
                </a:solidFill>
                <a:latin typeface="Times New Roman" pitchFamily="18" charset="0"/>
                <a:cs typeface="Times New Roman" pitchFamily="18" charset="0"/>
              </a:rPr>
              <a:t>implantitis</a:t>
            </a:r>
            <a:r>
              <a:rPr lang="en-US" sz="2400" dirty="0">
                <a:solidFill>
                  <a:srgbClr val="FFFF00"/>
                </a:solidFill>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 patients with treated </a:t>
            </a:r>
            <a:r>
              <a:rPr lang="en-US" sz="2400" dirty="0" err="1">
                <a:latin typeface="Times New Roman" pitchFamily="18" charset="0"/>
                <a:cs typeface="Times New Roman" pitchFamily="18" charset="0"/>
              </a:rPr>
              <a:t>GAgP</a:t>
            </a:r>
            <a:r>
              <a:rPr lang="en-US" sz="2400" dirty="0">
                <a:latin typeface="Times New Roman" pitchFamily="18" charset="0"/>
                <a:cs typeface="Times New Roman" pitchFamily="18" charset="0"/>
              </a:rPr>
              <a:t> are more susceptible to </a:t>
            </a:r>
            <a:r>
              <a:rPr lang="en-US" sz="2400" dirty="0" err="1">
                <a:latin typeface="Times New Roman" pitchFamily="18" charset="0"/>
                <a:cs typeface="Times New Roman" pitchFamily="18" charset="0"/>
              </a:rPr>
              <a:t>mucositis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peri-implantitis,with</a:t>
            </a:r>
            <a:r>
              <a:rPr lang="en-US" sz="2400" dirty="0">
                <a:latin typeface="Times New Roman" pitchFamily="18" charset="0"/>
                <a:cs typeface="Times New Roman" pitchFamily="18" charset="0"/>
              </a:rPr>
              <a:t> lower implant survival and success rates.</a:t>
            </a:r>
          </a:p>
          <a:p>
            <a:pPr algn="just">
              <a:lnSpc>
                <a:spcPct val="150000"/>
              </a:lnSpc>
            </a:pPr>
            <a:r>
              <a:rPr lang="en-US" sz="2400" dirty="0">
                <a:latin typeface="Times New Roman" pitchFamily="18" charset="0"/>
                <a:cs typeface="Times New Roman" pitchFamily="18" charset="0"/>
              </a:rPr>
              <a:t>implant survival rates of 100% in </a:t>
            </a:r>
            <a:r>
              <a:rPr lang="en-US" sz="2400" dirty="0" err="1">
                <a:latin typeface="Times New Roman" pitchFamily="18" charset="0"/>
                <a:cs typeface="Times New Roman" pitchFamily="18" charset="0"/>
              </a:rPr>
              <a:t>periodontally</a:t>
            </a:r>
            <a:r>
              <a:rPr lang="en-US" sz="2400" dirty="0">
                <a:latin typeface="Times New Roman" pitchFamily="18" charset="0"/>
                <a:cs typeface="Times New Roman" pitchFamily="18" charset="0"/>
              </a:rPr>
              <a:t> healthy individuals versus 96% in </a:t>
            </a:r>
            <a:r>
              <a:rPr lang="en-US" sz="2400" dirty="0" err="1">
                <a:latin typeface="Times New Roman" pitchFamily="18" charset="0"/>
                <a:cs typeface="Times New Roman" pitchFamily="18" charset="0"/>
              </a:rPr>
              <a:t>GAgP</a:t>
            </a:r>
            <a:r>
              <a:rPr lang="en-US" sz="2400" dirty="0">
                <a:latin typeface="Times New Roman" pitchFamily="18" charset="0"/>
                <a:cs typeface="Times New Roman" pitchFamily="18" charset="0"/>
              </a:rPr>
              <a:t> patients. The implant success rate was 33% in </a:t>
            </a:r>
            <a:r>
              <a:rPr lang="en-US" sz="2400" dirty="0" err="1">
                <a:latin typeface="Times New Roman" pitchFamily="18" charset="0"/>
                <a:cs typeface="Times New Roman" pitchFamily="18" charset="0"/>
              </a:rPr>
              <a:t>GAgP</a:t>
            </a:r>
            <a:r>
              <a:rPr lang="en-US" sz="2400" dirty="0">
                <a:latin typeface="Times New Roman" pitchFamily="18" charset="0"/>
                <a:cs typeface="Times New Roman" pitchFamily="18" charset="0"/>
              </a:rPr>
              <a:t> patients and 50% in </a:t>
            </a:r>
            <a:r>
              <a:rPr lang="en-US" sz="2400" dirty="0" err="1">
                <a:latin typeface="Times New Roman" pitchFamily="18" charset="0"/>
                <a:cs typeface="Times New Roman" pitchFamily="18" charset="0"/>
              </a:rPr>
              <a:t>periodontally</a:t>
            </a:r>
            <a:r>
              <a:rPr lang="en-US" sz="2400" dirty="0">
                <a:latin typeface="Times New Roman" pitchFamily="18" charset="0"/>
                <a:cs typeface="Times New Roman" pitchFamily="18" charset="0"/>
              </a:rPr>
              <a:t> healthy individuals. </a:t>
            </a:r>
          </a:p>
          <a:p>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dirty="0" err="1">
                <a:latin typeface="Times New Roman" pitchFamily="18" charset="0"/>
                <a:cs typeface="Times New Roman" pitchFamily="18" charset="0"/>
              </a:rPr>
              <a:t>Kartin</a:t>
            </a:r>
            <a:r>
              <a:rPr lang="en-US" dirty="0">
                <a:latin typeface="Times New Roman" pitchFamily="18" charset="0"/>
                <a:cs typeface="Times New Roman" pitchFamily="18" charset="0"/>
              </a:rPr>
              <a:t>, peer, Lavin , JP 2012, </a:t>
            </a:r>
            <a:r>
              <a:rPr lang="en-US" dirty="0" err="1">
                <a:latin typeface="Times New Roman" pitchFamily="18" charset="0"/>
                <a:cs typeface="Times New Roman" pitchFamily="18" charset="0"/>
              </a:rPr>
              <a:t>vol</a:t>
            </a:r>
            <a:r>
              <a:rPr lang="en-US" dirty="0">
                <a:latin typeface="Times New Roman" pitchFamily="18" charset="0"/>
                <a:cs typeface="Times New Roman" pitchFamily="18" charset="0"/>
              </a:rPr>
              <a:t> 83</a:t>
            </a:r>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125</a:t>
            </a:fld>
            <a:endParaRPr lang="en-IN"/>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229600" cy="5459419"/>
          </a:xfrm>
        </p:spPr>
        <p:txBody>
          <a:bodyPr/>
          <a:lstStyle/>
          <a:p>
            <a:pPr algn="just">
              <a:lnSpc>
                <a:spcPct val="150000"/>
              </a:lnSpc>
              <a:buNone/>
              <a:defRPr/>
            </a:pPr>
            <a:r>
              <a:rPr lang="en-US" b="1" i="1" dirty="0">
                <a:solidFill>
                  <a:srgbClr val="FFFF00"/>
                </a:solidFill>
                <a:latin typeface="Times New Roman" pitchFamily="18" charset="0"/>
                <a:cs typeface="Times New Roman" pitchFamily="18" charset="0"/>
              </a:rPr>
              <a:t>Maintenance	</a:t>
            </a:r>
          </a:p>
          <a:p>
            <a:pPr algn="just">
              <a:lnSpc>
                <a:spcPct val="150000"/>
              </a:lnSpc>
              <a:buNone/>
              <a:defRPr/>
            </a:pPr>
            <a:r>
              <a:rPr lang="en-US" dirty="0">
                <a:cs typeface="Times New Roman" pitchFamily="18" charset="0"/>
              </a:rPr>
              <a:t>	</a:t>
            </a:r>
            <a:r>
              <a:rPr lang="en-US" sz="2400" dirty="0">
                <a:latin typeface="Times New Roman" pitchFamily="18" charset="0"/>
                <a:cs typeface="Times New Roman" pitchFamily="18" charset="0"/>
              </a:rPr>
              <a:t>Patient should be recalled every 3 month for oral hygiene reinforcement and scaling.</a:t>
            </a:r>
          </a:p>
          <a:p>
            <a:pPr algn="just">
              <a:lnSpc>
                <a:spcPct val="150000"/>
              </a:lnSpc>
              <a:buNone/>
              <a:defRPr/>
            </a:pPr>
            <a:r>
              <a:rPr lang="en-US" sz="2400" dirty="0" err="1">
                <a:solidFill>
                  <a:srgbClr val="00B050"/>
                </a:solidFill>
                <a:latin typeface="Times New Roman" pitchFamily="18" charset="0"/>
                <a:cs typeface="Times New Roman" pitchFamily="18" charset="0"/>
              </a:rPr>
              <a:t>Kamma</a:t>
            </a:r>
            <a:r>
              <a:rPr lang="en-US" sz="2400" dirty="0">
                <a:solidFill>
                  <a:srgbClr val="00B050"/>
                </a:solidFill>
                <a:latin typeface="Times New Roman" pitchFamily="18" charset="0"/>
                <a:cs typeface="Times New Roman" pitchFamily="18" charset="0"/>
              </a:rPr>
              <a:t> et al</a:t>
            </a:r>
          </a:p>
          <a:p>
            <a:pPr algn="just">
              <a:lnSpc>
                <a:spcPct val="150000"/>
              </a:lnSpc>
              <a:buNone/>
              <a:defRPr/>
            </a:pPr>
            <a:r>
              <a:rPr lang="en-US" sz="2400" dirty="0" err="1">
                <a:solidFill>
                  <a:srgbClr val="00B050"/>
                </a:solidFill>
                <a:latin typeface="Times New Roman" pitchFamily="18" charset="0"/>
                <a:cs typeface="Times New Roman" pitchFamily="18" charset="0"/>
              </a:rPr>
              <a:t>Buchmann</a:t>
            </a:r>
            <a:r>
              <a:rPr lang="en-US" sz="2400" dirty="0">
                <a:solidFill>
                  <a:srgbClr val="00B050"/>
                </a:solidFill>
                <a:latin typeface="Times New Roman" pitchFamily="18" charset="0"/>
                <a:cs typeface="Times New Roman" pitchFamily="18" charset="0"/>
              </a:rPr>
              <a:t> et al</a:t>
            </a:r>
          </a:p>
          <a:p>
            <a:pPr>
              <a:buNone/>
            </a:pPr>
            <a:endParaRPr lang="en-IN" dirty="0"/>
          </a:p>
        </p:txBody>
      </p:sp>
      <p:sp>
        <p:nvSpPr>
          <p:cNvPr id="4" name="Footer Placeholder 3"/>
          <p:cNvSpPr>
            <a:spLocks noGrp="1"/>
          </p:cNvSpPr>
          <p:nvPr>
            <p:ph type="ftr" sz="quarter" idx="11"/>
          </p:nvPr>
        </p:nvSpPr>
        <p:spPr>
          <a:xfrm>
            <a:off x="1785918" y="6615138"/>
            <a:ext cx="5715040" cy="457200"/>
          </a:xfrm>
        </p:spPr>
        <p:txBody>
          <a:bodyPr/>
          <a:lstStyle/>
          <a:p>
            <a:r>
              <a:rPr lang="en-IN" dirty="0" err="1"/>
              <a:t>Carranza.Textbook</a:t>
            </a:r>
            <a:r>
              <a:rPr lang="en-IN" dirty="0"/>
              <a:t> of clinical periodontology,12</a:t>
            </a:r>
            <a:r>
              <a:rPr lang="en-IN" baseline="30000" dirty="0"/>
              <a:t>th</a:t>
            </a:r>
            <a:r>
              <a:rPr lang="en-IN" dirty="0"/>
              <a:t> edition</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126</a:t>
            </a:fld>
            <a:endParaRPr lang="en-IN"/>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643998" cy="5559445"/>
          </a:xfrm>
        </p:spPr>
        <p:txBody>
          <a:bodyPr/>
          <a:lstStyle/>
          <a:p>
            <a:pPr>
              <a:buNone/>
            </a:pPr>
            <a:r>
              <a:rPr lang="en-IN" sz="2800" b="1" i="1" dirty="0" err="1">
                <a:solidFill>
                  <a:srgbClr val="FFFF00"/>
                </a:solidFill>
                <a:latin typeface="Times New Roman" pitchFamily="18" charset="0"/>
                <a:cs typeface="Times New Roman" pitchFamily="18" charset="0"/>
              </a:rPr>
              <a:t>Differnces</a:t>
            </a:r>
            <a:r>
              <a:rPr lang="en-IN" sz="2800" b="1" i="1" dirty="0">
                <a:solidFill>
                  <a:srgbClr val="FFFF00"/>
                </a:solidFill>
                <a:latin typeface="Times New Roman" pitchFamily="18" charset="0"/>
                <a:cs typeface="Times New Roman" pitchFamily="18" charset="0"/>
              </a:rPr>
              <a:t> between chronic and aggressive </a:t>
            </a:r>
            <a:r>
              <a:rPr lang="en-IN" sz="2800" b="1" i="1" dirty="0" err="1">
                <a:solidFill>
                  <a:srgbClr val="FFFF00"/>
                </a:solidFill>
                <a:latin typeface="Times New Roman" pitchFamily="18" charset="0"/>
                <a:cs typeface="Times New Roman" pitchFamily="18" charset="0"/>
              </a:rPr>
              <a:t>periodontitis</a:t>
            </a:r>
            <a:r>
              <a:rPr lang="en-IN" sz="2800" b="1" i="1" dirty="0">
                <a:solidFill>
                  <a:srgbClr val="FFFF00"/>
                </a:solidFill>
                <a:latin typeface="Times New Roman" pitchFamily="18" charset="0"/>
                <a:cs typeface="Times New Roman" pitchFamily="18" charset="0"/>
              </a:rPr>
              <a:t>:</a:t>
            </a:r>
          </a:p>
          <a:p>
            <a:pPr>
              <a:buNone/>
            </a:pPr>
            <a:r>
              <a:rPr lang="en-IN" sz="2800" b="1" i="1" dirty="0">
                <a:solidFill>
                  <a:srgbClr val="FFFF00"/>
                </a:solidFill>
                <a:latin typeface="Times New Roman" pitchFamily="18" charset="0"/>
                <a:cs typeface="Times New Roman" pitchFamily="18" charset="0"/>
              </a:rPr>
              <a:t>Clinical features:</a:t>
            </a:r>
          </a:p>
          <a:p>
            <a:pPr>
              <a:buNone/>
            </a:pPr>
            <a:endParaRPr lang="en-IN" sz="2800" b="1" i="1" dirty="0">
              <a:solidFill>
                <a:srgbClr val="FFFF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571472" y="6329386"/>
            <a:ext cx="7572428" cy="457200"/>
          </a:xfrm>
        </p:spPr>
        <p:txBody>
          <a:bodyPr/>
          <a:lstStyle/>
          <a:p>
            <a:r>
              <a:rPr lang="en-IN" dirty="0" err="1"/>
              <a:t>Armitage</a:t>
            </a:r>
            <a:r>
              <a:rPr lang="en-IN" dirty="0"/>
              <a:t> </a:t>
            </a:r>
            <a:r>
              <a:rPr lang="en-IN" dirty="0" err="1"/>
              <a:t>G,Cullinan</a:t>
            </a:r>
            <a:r>
              <a:rPr lang="en-IN" dirty="0"/>
              <a:t> </a:t>
            </a:r>
            <a:r>
              <a:rPr lang="en-IN" dirty="0" err="1"/>
              <a:t>M.Comparision</a:t>
            </a:r>
            <a:r>
              <a:rPr lang="en-IN" dirty="0"/>
              <a:t> of clinical  features of chronic and aggressive </a:t>
            </a:r>
            <a:r>
              <a:rPr lang="en-IN" dirty="0" err="1"/>
              <a:t>periodontitis.Periodontology</a:t>
            </a:r>
            <a:r>
              <a:rPr lang="en-IN" dirty="0"/>
              <a:t> 2000 2010;53:12-27</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127</a:t>
            </a:fld>
            <a:endParaRPr lang="en-IN"/>
          </a:p>
        </p:txBody>
      </p:sp>
      <p:sp>
        <p:nvSpPr>
          <p:cNvPr id="6" name="Text Placeholder 3"/>
          <p:cNvSpPr txBox="1">
            <a:spLocks/>
          </p:cNvSpPr>
          <p:nvPr/>
        </p:nvSpPr>
        <p:spPr bwMode="auto">
          <a:xfrm>
            <a:off x="531812" y="1714488"/>
            <a:ext cx="4040188"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rPr>
              <a:t>Chronic </a:t>
            </a:r>
            <a:r>
              <a:rPr kumimoji="0" lang="en-US" sz="2800" b="0" i="0" u="none" strike="noStrike" kern="0" cap="none" spc="0" normalizeH="0" baseline="0" noProof="0" dirty="0" err="1">
                <a:ln>
                  <a:noFill/>
                </a:ln>
                <a:solidFill>
                  <a:srgbClr val="FF00FF"/>
                </a:solidFill>
                <a:effectLst>
                  <a:outerShdw blurRad="38100" dist="38100" dir="2700000" algn="tl">
                    <a:srgbClr val="000000"/>
                  </a:outerShdw>
                </a:effectLst>
                <a:uLnTx/>
                <a:uFillTx/>
                <a:latin typeface="+mn-lt"/>
                <a:ea typeface="+mn-ea"/>
                <a:cs typeface="+mn-cs"/>
              </a:rPr>
              <a:t>periodontitis</a:t>
            </a:r>
            <a:endPar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endParaRPr>
          </a:p>
        </p:txBody>
      </p:sp>
      <p:sp>
        <p:nvSpPr>
          <p:cNvPr id="7" name="Text Placeholder 3"/>
          <p:cNvSpPr txBox="1">
            <a:spLocks/>
          </p:cNvSpPr>
          <p:nvPr/>
        </p:nvSpPr>
        <p:spPr bwMode="auto">
          <a:xfrm>
            <a:off x="4889530" y="1714488"/>
            <a:ext cx="4040188"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lang="en-US" sz="2800" kern="0" dirty="0">
                <a:solidFill>
                  <a:srgbClr val="FF00FF"/>
                </a:solidFill>
                <a:effectLst>
                  <a:outerShdw blurRad="38100" dist="38100" dir="2700000" algn="tl">
                    <a:srgbClr val="000000"/>
                  </a:outerShdw>
                </a:effectLst>
              </a:rPr>
              <a:t>Aggressive</a:t>
            </a:r>
            <a:r>
              <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rPr>
              <a:t> </a:t>
            </a:r>
            <a:r>
              <a:rPr kumimoji="0" lang="en-US" sz="2800" b="0" i="0" u="none" strike="noStrike" kern="0" cap="none" spc="0" normalizeH="0" baseline="0" noProof="0" dirty="0" err="1">
                <a:ln>
                  <a:noFill/>
                </a:ln>
                <a:solidFill>
                  <a:srgbClr val="FF00FF"/>
                </a:solidFill>
                <a:effectLst>
                  <a:outerShdw blurRad="38100" dist="38100" dir="2700000" algn="tl">
                    <a:srgbClr val="000000"/>
                  </a:outerShdw>
                </a:effectLst>
                <a:uLnTx/>
                <a:uFillTx/>
                <a:latin typeface="+mn-lt"/>
                <a:ea typeface="+mn-ea"/>
                <a:cs typeface="+mn-cs"/>
              </a:rPr>
              <a:t>periodontitis</a:t>
            </a:r>
            <a:endPar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endParaRPr>
          </a:p>
        </p:txBody>
      </p:sp>
      <p:sp>
        <p:nvSpPr>
          <p:cNvPr id="8" name="Content Placeholder 4"/>
          <p:cNvSpPr txBox="1">
            <a:spLocks/>
          </p:cNvSpPr>
          <p:nvPr/>
        </p:nvSpPr>
        <p:spPr>
          <a:xfrm>
            <a:off x="457200" y="2357430"/>
            <a:ext cx="4040188" cy="411957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1.Increased amount of plaque and calculus.</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2.Thick </a:t>
            </a:r>
            <a:r>
              <a:rPr kumimoji="0" lang="en-US" sz="2200" b="0" i="0" u="none" strike="noStrike" kern="0" cap="none" spc="0" normalizeH="0" baseline="0" noProof="0" dirty="0" err="1">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biofilm</a:t>
            </a: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3.Age generally over 30 years.( though age is not a criteria at present )</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4.The rate of </a:t>
            </a:r>
            <a:r>
              <a:rPr kumimoji="0" lang="en-US" sz="2200" b="0" i="0" u="none" strike="noStrike" kern="0" cap="none" spc="0" normalizeH="0" baseline="0" noProof="0" dirty="0" err="1">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profression</a:t>
            </a: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 is  slow</a:t>
            </a:r>
          </a:p>
        </p:txBody>
      </p:sp>
      <p:sp>
        <p:nvSpPr>
          <p:cNvPr id="9" name="Content Placeholder 6"/>
          <p:cNvSpPr txBox="1">
            <a:spLocks/>
          </p:cNvSpPr>
          <p:nvPr/>
        </p:nvSpPr>
        <p:spPr>
          <a:xfrm>
            <a:off x="4645025" y="2357430"/>
            <a:ext cx="4041775" cy="376873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1.Little or  no  plaque and calculus</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2.Thin </a:t>
            </a:r>
            <a:r>
              <a:rPr kumimoji="0" lang="en-US" sz="2200" b="0" i="0" u="none" strike="noStrike" kern="0" cap="none" spc="0" normalizeH="0" baseline="0" noProof="0" dirty="0" err="1">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biofilm</a:t>
            </a: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3.Mostly in early age, can be seen even in older age.</a:t>
            </a: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Blip>
                <a:blip r:embed="rId2"/>
              </a:buBlip>
              <a:tabLst/>
              <a:defRPr/>
            </a:pP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4.Rate of progression is 3 to 4 times faster than  </a:t>
            </a:r>
            <a:r>
              <a:rPr kumimoji="0" lang="en-US" sz="2200" b="0" i="0" u="none" strike="noStrike" kern="0" cap="none" spc="0" normalizeH="0" baseline="0" noProof="0" dirty="0" err="1">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chr</a:t>
            </a:r>
            <a:r>
              <a:rPr kumimoji="0" lang="en-US" sz="2200" b="0" i="0" u="none" strike="noStrike" kern="0" cap="none" spc="0" normalizeH="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 </a:t>
            </a:r>
            <a:r>
              <a:rPr kumimoji="0" lang="en-US" sz="2200" b="0" i="0" u="none" strike="noStrike" kern="0" cap="none" spc="0" normalizeH="0" baseline="0" noProof="0" dirty="0" err="1">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rPr>
              <a:t>periodontitis</a:t>
            </a:r>
            <a:endParaRPr kumimoji="0" lang="en-US" sz="22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itchFamily="18" charset="0"/>
              <a:cs typeface="Times New Roman" pitchFamily="18" charset="0"/>
            </a:endParaRP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EA8F7DC-4F65-4E02-AD7B-B7A4A4A60F4A}" type="slidenum">
              <a:rPr lang="en-IN" smtClean="0"/>
              <a:pPr/>
              <a:t>128</a:t>
            </a:fld>
            <a:endParaRPr lang="en-IN"/>
          </a:p>
        </p:txBody>
      </p:sp>
      <p:sp>
        <p:nvSpPr>
          <p:cNvPr id="6" name="Footer Placeholder 3"/>
          <p:cNvSpPr>
            <a:spLocks noGrp="1"/>
          </p:cNvSpPr>
          <p:nvPr>
            <p:ph type="ftr" sz="quarter" idx="11"/>
          </p:nvPr>
        </p:nvSpPr>
        <p:spPr>
          <a:xfrm>
            <a:off x="857224" y="6248400"/>
            <a:ext cx="7286676" cy="457200"/>
          </a:xfrm>
        </p:spPr>
        <p:txBody>
          <a:bodyPr/>
          <a:lstStyle/>
          <a:p>
            <a:r>
              <a:rPr lang="en-IN" dirty="0" err="1"/>
              <a:t>Armitage</a:t>
            </a:r>
            <a:r>
              <a:rPr lang="en-IN" dirty="0"/>
              <a:t> </a:t>
            </a:r>
            <a:r>
              <a:rPr lang="en-IN" dirty="0" err="1"/>
              <a:t>G,Cullinan</a:t>
            </a:r>
            <a:r>
              <a:rPr lang="en-IN" dirty="0"/>
              <a:t> </a:t>
            </a:r>
            <a:r>
              <a:rPr lang="en-IN" dirty="0" err="1"/>
              <a:t>M.Comparision</a:t>
            </a:r>
            <a:r>
              <a:rPr lang="en-IN" dirty="0"/>
              <a:t> of clinical  features of chronic and aggressive </a:t>
            </a:r>
            <a:r>
              <a:rPr lang="en-IN" dirty="0" err="1"/>
              <a:t>periodontitis.Periodontology</a:t>
            </a:r>
            <a:r>
              <a:rPr lang="en-IN" dirty="0"/>
              <a:t> 2000 2010;53:12-27</a:t>
            </a:r>
          </a:p>
        </p:txBody>
      </p:sp>
      <p:sp>
        <p:nvSpPr>
          <p:cNvPr id="12" name="Text Placeholder 3"/>
          <p:cNvSpPr txBox="1">
            <a:spLocks/>
          </p:cNvSpPr>
          <p:nvPr/>
        </p:nvSpPr>
        <p:spPr bwMode="auto">
          <a:xfrm>
            <a:off x="4692582" y="1179915"/>
            <a:ext cx="4040188"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lang="en-US" sz="2800" kern="0" dirty="0">
                <a:solidFill>
                  <a:srgbClr val="FF00FF"/>
                </a:solidFill>
                <a:effectLst>
                  <a:outerShdw blurRad="38100" dist="38100" dir="2700000" algn="tl">
                    <a:srgbClr val="000000"/>
                  </a:outerShdw>
                </a:effectLst>
              </a:rPr>
              <a:t>Aggressive</a:t>
            </a:r>
            <a:r>
              <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rPr>
              <a:t> </a:t>
            </a:r>
            <a:r>
              <a:rPr kumimoji="0" lang="en-US" sz="2800" b="0" i="0" u="none" strike="noStrike" kern="0" cap="none" spc="0" normalizeH="0" baseline="0" noProof="0" dirty="0" err="1">
                <a:ln>
                  <a:noFill/>
                </a:ln>
                <a:solidFill>
                  <a:srgbClr val="FF00FF"/>
                </a:solidFill>
                <a:effectLst>
                  <a:outerShdw blurRad="38100" dist="38100" dir="2700000" algn="tl">
                    <a:srgbClr val="000000"/>
                  </a:outerShdw>
                </a:effectLst>
                <a:uLnTx/>
                <a:uFillTx/>
                <a:latin typeface="+mn-lt"/>
                <a:ea typeface="+mn-ea"/>
                <a:cs typeface="+mn-cs"/>
              </a:rPr>
              <a:t>periodontitis</a:t>
            </a:r>
            <a:endPar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endParaRPr>
          </a:p>
        </p:txBody>
      </p:sp>
      <p:sp>
        <p:nvSpPr>
          <p:cNvPr id="15" name="Text Placeholder 3"/>
          <p:cNvSpPr txBox="1">
            <a:spLocks/>
          </p:cNvSpPr>
          <p:nvPr/>
        </p:nvSpPr>
        <p:spPr bwMode="auto">
          <a:xfrm>
            <a:off x="571472" y="1142984"/>
            <a:ext cx="4040188"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tabLst/>
              <a:defRPr/>
            </a:pPr>
            <a:r>
              <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rPr>
              <a:t>Chronic </a:t>
            </a:r>
            <a:r>
              <a:rPr kumimoji="0" lang="en-US" sz="2800" b="0" i="0" u="none" strike="noStrike" kern="0" cap="none" spc="0" normalizeH="0" baseline="0" noProof="0" dirty="0" err="1">
                <a:ln>
                  <a:noFill/>
                </a:ln>
                <a:solidFill>
                  <a:srgbClr val="FF00FF"/>
                </a:solidFill>
                <a:effectLst>
                  <a:outerShdw blurRad="38100" dist="38100" dir="2700000" algn="tl">
                    <a:srgbClr val="000000"/>
                  </a:outerShdw>
                </a:effectLst>
                <a:uLnTx/>
                <a:uFillTx/>
                <a:latin typeface="+mn-lt"/>
                <a:ea typeface="+mn-ea"/>
                <a:cs typeface="+mn-cs"/>
              </a:rPr>
              <a:t>periodontitis</a:t>
            </a:r>
            <a:endParaRPr kumimoji="0" lang="en-US" sz="2800" b="0" i="0" u="none" strike="noStrike" kern="0" cap="none" spc="0" normalizeH="0" baseline="0" noProof="0" dirty="0">
              <a:ln>
                <a:noFill/>
              </a:ln>
              <a:solidFill>
                <a:srgbClr val="FF00FF"/>
              </a:solidFill>
              <a:effectLst>
                <a:outerShdw blurRad="38100" dist="38100" dir="2700000" algn="tl">
                  <a:srgbClr val="000000"/>
                </a:outerShdw>
              </a:effectLst>
              <a:uLnTx/>
              <a:uFillTx/>
              <a:latin typeface="+mn-lt"/>
              <a:ea typeface="+mn-ea"/>
              <a:cs typeface="+mn-cs"/>
            </a:endParaRPr>
          </a:p>
        </p:txBody>
      </p:sp>
      <p:sp>
        <p:nvSpPr>
          <p:cNvPr id="16" name="Content Placeholder 4"/>
          <p:cNvSpPr>
            <a:spLocks noGrp="1"/>
          </p:cNvSpPr>
          <p:nvPr>
            <p:ph idx="1"/>
          </p:nvPr>
        </p:nvSpPr>
        <p:spPr>
          <a:xfrm>
            <a:off x="457200" y="584219"/>
            <a:ext cx="8229600" cy="5559425"/>
          </a:xfrm>
        </p:spPr>
        <p:txBody>
          <a:bodyPr/>
          <a:lstStyle/>
          <a:p>
            <a:pPr>
              <a:buNone/>
            </a:pPr>
            <a:endParaRPr lang="en-US" dirty="0">
              <a:solidFill>
                <a:schemeClr val="tx1"/>
              </a:solidFill>
            </a:endParaRPr>
          </a:p>
        </p:txBody>
      </p:sp>
      <p:sp>
        <p:nvSpPr>
          <p:cNvPr id="18" name="TextBox 17"/>
          <p:cNvSpPr txBox="1"/>
          <p:nvPr/>
        </p:nvSpPr>
        <p:spPr>
          <a:xfrm>
            <a:off x="571472" y="1785926"/>
            <a:ext cx="4000528" cy="4832092"/>
          </a:xfrm>
          <a:prstGeom prst="rect">
            <a:avLst/>
          </a:prstGeom>
          <a:noFill/>
        </p:spPr>
        <p:txBody>
          <a:bodyPr wrap="square" rtlCol="0">
            <a:spAutoFit/>
          </a:bodyPr>
          <a:lstStyle/>
          <a:p>
            <a:r>
              <a:rPr lang="en-US" sz="2200" dirty="0">
                <a:latin typeface="Times New Roman" pitchFamily="18" charset="0"/>
                <a:cs typeface="Times New Roman" pitchFamily="18" charset="0"/>
              </a:rPr>
              <a:t>5.No consistent pattern to number and type  of teeth </a:t>
            </a:r>
          </a:p>
          <a:p>
            <a:r>
              <a:rPr lang="en-US" sz="2200" dirty="0">
                <a:latin typeface="Times New Roman" pitchFamily="18" charset="0"/>
                <a:cs typeface="Times New Roman" pitchFamily="18" charset="0"/>
              </a:rPr>
              <a:t>6. </a:t>
            </a:r>
            <a:r>
              <a:rPr lang="en-US" sz="2200" dirty="0" err="1">
                <a:latin typeface="Times New Roman" pitchFamily="18" charset="0"/>
                <a:cs typeface="Times New Roman" pitchFamily="18" charset="0"/>
              </a:rPr>
              <a:t>Localised</a:t>
            </a:r>
            <a:r>
              <a:rPr lang="en-US" sz="2200" dirty="0">
                <a:latin typeface="Times New Roman" pitchFamily="18" charset="0"/>
                <a:cs typeface="Times New Roman" pitchFamily="18" charset="0"/>
              </a:rPr>
              <a:t> : less than 30 % sites are involved</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generalised</a:t>
            </a:r>
            <a:r>
              <a:rPr lang="en-US" sz="2200" dirty="0">
                <a:latin typeface="Times New Roman" pitchFamily="18" charset="0"/>
                <a:cs typeface="Times New Roman" pitchFamily="18" charset="0"/>
              </a:rPr>
              <a:t> : more than 30% sites.</a:t>
            </a:r>
          </a:p>
          <a:p>
            <a:r>
              <a:rPr lang="en-US" sz="2200" dirty="0">
                <a:latin typeface="Times New Roman" pitchFamily="18" charset="0"/>
                <a:cs typeface="Times New Roman" pitchFamily="18" charset="0"/>
              </a:rPr>
              <a:t>7.Increased levels of gingival inflammation</a:t>
            </a:r>
          </a:p>
          <a:p>
            <a:r>
              <a:rPr lang="en-US" sz="2200" dirty="0">
                <a:latin typeface="Times New Roman" pitchFamily="18" charset="0"/>
                <a:cs typeface="Times New Roman" pitchFamily="18" charset="0"/>
              </a:rPr>
              <a:t>8. Amount of destruction manifested is commensurate with amount of deposits present.</a:t>
            </a:r>
          </a:p>
          <a:p>
            <a:r>
              <a:rPr lang="en-US" sz="2200" dirty="0">
                <a:latin typeface="Times New Roman" pitchFamily="18" charset="0"/>
                <a:cs typeface="Times New Roman" pitchFamily="18" charset="0"/>
              </a:rPr>
              <a:t>9. Shows  periods of exacerbation and </a:t>
            </a:r>
            <a:r>
              <a:rPr lang="en-US" sz="2200" dirty="0" err="1">
                <a:latin typeface="Times New Roman" pitchFamily="18" charset="0"/>
                <a:cs typeface="Times New Roman" pitchFamily="18" charset="0"/>
              </a:rPr>
              <a:t>remession</a:t>
            </a:r>
            <a:r>
              <a:rPr lang="en-US" sz="2200" dirty="0">
                <a:latin typeface="Times New Roman" pitchFamily="18" charset="0"/>
                <a:cs typeface="Times New Roman" pitchFamily="18" charset="0"/>
              </a:rPr>
              <a:t> </a:t>
            </a:r>
          </a:p>
          <a:p>
            <a:endParaRPr lang="en-IN" sz="2200" dirty="0">
              <a:latin typeface="Times New Roman" pitchFamily="18" charset="0"/>
              <a:cs typeface="Times New Roman" pitchFamily="18" charset="0"/>
            </a:endParaRPr>
          </a:p>
        </p:txBody>
      </p:sp>
      <p:sp>
        <p:nvSpPr>
          <p:cNvPr id="19" name="TextBox 18"/>
          <p:cNvSpPr txBox="1"/>
          <p:nvPr/>
        </p:nvSpPr>
        <p:spPr>
          <a:xfrm>
            <a:off x="4714876" y="1785926"/>
            <a:ext cx="3714776" cy="4832092"/>
          </a:xfrm>
          <a:prstGeom prst="rect">
            <a:avLst/>
          </a:prstGeom>
          <a:noFill/>
        </p:spPr>
        <p:txBody>
          <a:bodyPr wrap="square" rtlCol="0">
            <a:spAutoFit/>
          </a:bodyPr>
          <a:lstStyle/>
          <a:p>
            <a:pPr>
              <a:buFont typeface="Wingdings" pitchFamily="2" charset="2"/>
              <a:buNone/>
            </a:pPr>
            <a:r>
              <a:rPr lang="en-US" sz="2200" dirty="0">
                <a:latin typeface="Times New Roman" pitchFamily="18" charset="0"/>
                <a:cs typeface="Times New Roman" pitchFamily="18" charset="0"/>
              </a:rPr>
              <a:t>5. Consistent pattern  is  observed.</a:t>
            </a:r>
          </a:p>
          <a:p>
            <a:pPr>
              <a:buFont typeface="Wingdings" pitchFamily="2" charset="2"/>
              <a:buNone/>
            </a:pPr>
            <a:r>
              <a:rPr lang="en-US" sz="2200" dirty="0">
                <a:latin typeface="Times New Roman" pitchFamily="18" charset="0"/>
                <a:cs typeface="Times New Roman" pitchFamily="18" charset="0"/>
              </a:rPr>
              <a:t>6. </a:t>
            </a:r>
            <a:r>
              <a:rPr lang="en-US" sz="2200" dirty="0" err="1">
                <a:latin typeface="Times New Roman" pitchFamily="18" charset="0"/>
                <a:cs typeface="Times New Roman" pitchFamily="18" charset="0"/>
              </a:rPr>
              <a:t>Localised</a:t>
            </a:r>
            <a:r>
              <a:rPr lang="en-US" sz="2200" dirty="0">
                <a:latin typeface="Times New Roman" pitchFamily="18" charset="0"/>
                <a:cs typeface="Times New Roman" pitchFamily="18" charset="0"/>
              </a:rPr>
              <a:t> : First molar/ incisor involved</a:t>
            </a:r>
          </a:p>
          <a:p>
            <a:pPr>
              <a:buFont typeface="Wingdings" pitchFamily="2" charset="2"/>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generalised</a:t>
            </a:r>
            <a:r>
              <a:rPr lang="en-US" sz="2200" dirty="0">
                <a:latin typeface="Times New Roman" pitchFamily="18" charset="0"/>
                <a:cs typeface="Times New Roman" pitchFamily="18" charset="0"/>
              </a:rPr>
              <a:t> :  More than 3 permanent teeth other than  molars and incisors</a:t>
            </a:r>
          </a:p>
          <a:p>
            <a:pPr>
              <a:buFont typeface="Wingdings" pitchFamily="2" charset="2"/>
              <a:buNone/>
            </a:pPr>
            <a:r>
              <a:rPr lang="en-US" sz="2200" dirty="0">
                <a:latin typeface="Times New Roman" pitchFamily="18" charset="0"/>
                <a:cs typeface="Times New Roman" pitchFamily="18" charset="0"/>
              </a:rPr>
              <a:t>7. Low levels of gingival inflammation. In LAP,  may be low or high in GAP</a:t>
            </a:r>
          </a:p>
          <a:p>
            <a:r>
              <a:rPr lang="en-US" sz="2200" dirty="0">
                <a:latin typeface="Times New Roman" pitchFamily="18" charset="0"/>
                <a:cs typeface="Times New Roman" pitchFamily="18" charset="0"/>
              </a:rPr>
              <a:t>8. NOT</a:t>
            </a:r>
          </a:p>
          <a:p>
            <a:r>
              <a:rPr lang="en-US" sz="2200" dirty="0">
                <a:latin typeface="Times New Roman" pitchFamily="18" charset="0"/>
                <a:cs typeface="Times New Roman" pitchFamily="18" charset="0"/>
              </a:rPr>
              <a:t>9. Burns out phenomenon. ( LAP )</a:t>
            </a:r>
          </a:p>
          <a:p>
            <a:pPr>
              <a:buFont typeface="Wingdings" pitchFamily="2" charset="2"/>
              <a:buNone/>
            </a:pPr>
            <a:endParaRPr lang="en-US" sz="2200" dirty="0">
              <a:latin typeface="Times New Roman" pitchFamily="18" charset="0"/>
              <a:cs typeface="Times New Roman" pitchFamily="18" charset="0"/>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buNone/>
            </a:pPr>
            <a:r>
              <a:rPr lang="en-US" sz="2800" b="1" i="1" dirty="0">
                <a:solidFill>
                  <a:srgbClr val="FFFF00"/>
                </a:solidFill>
                <a:latin typeface="Times New Roman" pitchFamily="18" charset="0"/>
                <a:cs typeface="Times New Roman" pitchFamily="18" charset="0"/>
              </a:rPr>
              <a:t>Microbiological</a:t>
            </a:r>
          </a:p>
          <a:p>
            <a:pPr>
              <a:lnSpc>
                <a:spcPct val="150000"/>
              </a:lnSpc>
              <a:buNone/>
            </a:pPr>
            <a:r>
              <a:rPr lang="en-US" sz="2400" b="1" i="1" dirty="0">
                <a:solidFill>
                  <a:srgbClr val="00B050"/>
                </a:solidFill>
                <a:latin typeface="Times New Roman" pitchFamily="18" charset="0"/>
                <a:cs typeface="Times New Roman" pitchFamily="18" charset="0"/>
              </a:rPr>
              <a:t>Chronic – </a:t>
            </a:r>
          </a:p>
          <a:p>
            <a:pPr>
              <a:lnSpc>
                <a:spcPct val="150000"/>
              </a:lnSpc>
              <a:buNone/>
            </a:pPr>
            <a:r>
              <a:rPr lang="en-US" sz="2400" dirty="0">
                <a:latin typeface="Times New Roman" pitchFamily="18" charset="0"/>
                <a:cs typeface="Times New Roman" pitchFamily="18" charset="0"/>
              </a:rPr>
              <a:t>Presence of  high levels of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a:t>
            </a:r>
          </a:p>
          <a:p>
            <a:pPr>
              <a:lnSpc>
                <a:spcPct val="150000"/>
              </a:lnSpc>
              <a:buNone/>
            </a:pPr>
            <a:r>
              <a:rPr lang="en-US" sz="2400" b="1" i="1" dirty="0">
                <a:solidFill>
                  <a:srgbClr val="00B050"/>
                </a:solidFill>
                <a:latin typeface="Times New Roman" pitchFamily="18" charset="0"/>
                <a:cs typeface="Times New Roman" pitchFamily="18" charset="0"/>
              </a:rPr>
              <a:t>Aggressive – </a:t>
            </a:r>
          </a:p>
          <a:p>
            <a:pPr>
              <a:lnSpc>
                <a:spcPct val="150000"/>
              </a:lnSpc>
              <a:buNone/>
            </a:pPr>
            <a:r>
              <a:rPr lang="en-US" sz="2400" dirty="0">
                <a:latin typeface="Times New Roman" pitchFamily="18" charset="0"/>
                <a:cs typeface="Times New Roman" pitchFamily="18" charset="0"/>
              </a:rPr>
              <a:t>Presence of high levels of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E.corrodens</a:t>
            </a:r>
            <a:r>
              <a:rPr lang="en-US" sz="2400" dirty="0">
                <a:latin typeface="Times New Roman" pitchFamily="18" charset="0"/>
                <a:cs typeface="Times New Roman" pitchFamily="18" charset="0"/>
              </a:rPr>
              <a:t> (LAP),</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T.forsythia</a:t>
            </a:r>
            <a:r>
              <a:rPr lang="en-US" sz="2400" dirty="0">
                <a:latin typeface="Times New Roman" pitchFamily="18" charset="0"/>
                <a:cs typeface="Times New Roman" pitchFamily="18" charset="0"/>
              </a:rPr>
              <a:t> ( GAP)</a:t>
            </a:r>
          </a:p>
          <a:p>
            <a:pPr>
              <a:buNone/>
            </a:pPr>
            <a:endParaRPr lang="en-US" sz="2800" dirty="0"/>
          </a:p>
          <a:p>
            <a:pPr>
              <a:buNone/>
            </a:pPr>
            <a:endParaRPr lang="en-IN" sz="2800" b="1" i="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785918" y="6248400"/>
            <a:ext cx="6215106" cy="457200"/>
          </a:xfrm>
        </p:spPr>
        <p:txBody>
          <a:bodyPr/>
          <a:lstStyle/>
          <a:p>
            <a:r>
              <a:rPr lang="en-IN" dirty="0" err="1"/>
              <a:t>Armitage</a:t>
            </a:r>
            <a:r>
              <a:rPr lang="en-IN" dirty="0"/>
              <a:t> </a:t>
            </a:r>
            <a:r>
              <a:rPr lang="en-IN" dirty="0" err="1"/>
              <a:t>G.Comparision</a:t>
            </a:r>
            <a:r>
              <a:rPr lang="en-IN" dirty="0"/>
              <a:t> of microbiological features of chronic and aggressive </a:t>
            </a:r>
            <a:r>
              <a:rPr lang="en-IN" dirty="0" err="1"/>
              <a:t>periodontitis</a:t>
            </a:r>
            <a:r>
              <a:rPr lang="en-IN" dirty="0"/>
              <a:t>. </a:t>
            </a:r>
            <a:r>
              <a:rPr lang="en-IN" dirty="0" err="1"/>
              <a:t>Periodontology</a:t>
            </a:r>
            <a:r>
              <a:rPr lang="en-IN" dirty="0"/>
              <a:t> 2000 2010;53:70-88</a:t>
            </a:r>
          </a:p>
        </p:txBody>
      </p:sp>
      <p:sp>
        <p:nvSpPr>
          <p:cNvPr id="5" name="Slide Number Placeholder 4"/>
          <p:cNvSpPr>
            <a:spLocks noGrp="1"/>
          </p:cNvSpPr>
          <p:nvPr>
            <p:ph type="sldNum" sz="quarter" idx="12"/>
          </p:nvPr>
        </p:nvSpPr>
        <p:spPr/>
        <p:txBody>
          <a:bodyPr/>
          <a:lstStyle/>
          <a:p>
            <a:fld id="{3EA8F7DC-4F65-4E02-AD7B-B7A4A4A60F4A}" type="slidenum">
              <a:rPr lang="en-IN" smtClean="0"/>
              <a:pPr/>
              <a:t>129</a:t>
            </a:fld>
            <a:endParaRPr lang="en-IN"/>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nSpc>
                <a:spcPct val="150000"/>
              </a:lnSpc>
              <a:buFont typeface="Arial" pitchFamily="34" charset="0"/>
              <a:buChar char="•"/>
            </a:pPr>
            <a:endParaRPr lang="en-US" sz="2400" b="1" dirty="0">
              <a:latin typeface="Times New Roman" pitchFamily="18" charset="0"/>
              <a:cs typeface="Times New Roman" pitchFamily="18" charset="0"/>
            </a:endParaRPr>
          </a:p>
          <a:p>
            <a:pPr>
              <a:lnSpc>
                <a:spcPct val="150000"/>
              </a:lnSpc>
              <a:buFont typeface="Arial" pitchFamily="34" charset="0"/>
              <a:buChar char="•"/>
            </a:pPr>
            <a:r>
              <a:rPr lang="en-US" sz="2400" b="1" dirty="0">
                <a:latin typeface="Times New Roman" pitchFamily="18" charset="0"/>
                <a:cs typeface="Times New Roman" pitchFamily="18" charset="0"/>
              </a:rPr>
              <a:t>1999</a:t>
            </a:r>
            <a:r>
              <a:rPr lang="en-US" sz="2400" dirty="0">
                <a:latin typeface="Times New Roman" pitchFamily="18" charset="0"/>
                <a:cs typeface="Times New Roman" pitchFamily="18" charset="0"/>
              </a:rPr>
              <a:t> </a:t>
            </a:r>
            <a:r>
              <a:rPr lang="en-US" sz="2400" b="1" dirty="0">
                <a:solidFill>
                  <a:srgbClr val="00FFFF"/>
                </a:solidFill>
                <a:latin typeface="Times New Roman" pitchFamily="18" charset="0"/>
                <a:cs typeface="Times New Roman" pitchFamily="18" charset="0"/>
              </a:rPr>
              <a:t>international classification workshop -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were reclassified into three major form </a:t>
            </a:r>
          </a:p>
          <a:p>
            <a:pPr>
              <a:lnSpc>
                <a:spcPct val="150000"/>
              </a:lnSpc>
              <a:buNone/>
            </a:pPr>
            <a:r>
              <a:rPr lang="en-US" sz="2400" dirty="0">
                <a:latin typeface="Times New Roman" pitchFamily="18" charset="0"/>
                <a:cs typeface="Times New Roman" pitchFamily="18" charset="0"/>
              </a:rPr>
              <a:t>         1) Chronic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a:lnSpc>
                <a:spcPct val="150000"/>
              </a:lnSpc>
              <a:buNone/>
            </a:pPr>
            <a:r>
              <a:rPr lang="en-US" sz="2400" dirty="0">
                <a:latin typeface="Times New Roman" pitchFamily="18" charset="0"/>
                <a:cs typeface="Times New Roman" pitchFamily="18" charset="0"/>
              </a:rPr>
              <a:t>         2) Aggressive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a:lnSpc>
                <a:spcPct val="150000"/>
              </a:lnSpc>
              <a:buNone/>
            </a:pPr>
            <a:r>
              <a:rPr lang="en-US" sz="2400" dirty="0">
                <a:latin typeface="Times New Roman" pitchFamily="18" charset="0"/>
                <a:cs typeface="Times New Roman" pitchFamily="18" charset="0"/>
              </a:rPr>
              <a:t>         3) Necrotizing forms of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a:lnSpc>
                <a:spcPct val="150000"/>
              </a:lnSpc>
              <a:buNone/>
            </a:pPr>
            <a:r>
              <a:rPr lang="en-US" sz="2400" dirty="0">
                <a:latin typeface="Times New Roman" pitchFamily="18" charset="0"/>
                <a:cs typeface="Times New Roman" pitchFamily="18" charset="0"/>
              </a:rPr>
              <a:t>         4) Periodontal manifestation of systemic diseases</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13</a:t>
            </a:fld>
            <a:endParaRPr lang="en-IN"/>
          </a:p>
        </p:txBody>
      </p:sp>
      <p:sp>
        <p:nvSpPr>
          <p:cNvPr id="6" name="Footer Placeholder 4"/>
          <p:cNvSpPr>
            <a:spLocks noGrp="1"/>
          </p:cNvSpPr>
          <p:nvPr>
            <p:ph type="ftr" sz="quarter" idx="11"/>
          </p:nvPr>
        </p:nvSpPr>
        <p:spPr>
          <a:xfrm>
            <a:off x="3124200" y="6248400"/>
            <a:ext cx="4376758"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73759"/>
          </a:xfrm>
        </p:spPr>
        <p:txBody>
          <a:bodyPr/>
          <a:lstStyle/>
          <a:p>
            <a:pPr>
              <a:buNone/>
            </a:pPr>
            <a:r>
              <a:rPr lang="en-US" b="1" i="1" dirty="0">
                <a:solidFill>
                  <a:srgbClr val="FFFF00"/>
                </a:solidFill>
                <a:latin typeface="Times New Roman" pitchFamily="18" charset="0"/>
                <a:cs typeface="Times New Roman" pitchFamily="18" charset="0"/>
              </a:rPr>
              <a:t>Immunological:</a:t>
            </a:r>
          </a:p>
          <a:p>
            <a:pPr>
              <a:buNone/>
            </a:pPr>
            <a:r>
              <a:rPr lang="en-US" sz="2400" b="1" i="1" dirty="0">
                <a:solidFill>
                  <a:srgbClr val="00B050"/>
                </a:solidFill>
                <a:latin typeface="Times New Roman" pitchFamily="18" charset="0"/>
                <a:cs typeface="Times New Roman" pitchFamily="18" charset="0"/>
              </a:rPr>
              <a:t>Chronic – </a:t>
            </a:r>
          </a:p>
          <a:p>
            <a:pPr>
              <a:buFont typeface="Arial" pitchFamily="34" charset="0"/>
              <a:buChar char="•"/>
            </a:pPr>
            <a:r>
              <a:rPr lang="en-US" sz="2400" dirty="0" err="1">
                <a:latin typeface="Times New Roman" pitchFamily="18" charset="0"/>
                <a:cs typeface="Times New Roman" pitchFamily="18" charset="0"/>
              </a:rPr>
              <a:t>P.gingivalis</a:t>
            </a:r>
            <a:r>
              <a:rPr lang="en-US" sz="2400" dirty="0">
                <a:latin typeface="Times New Roman" pitchFamily="18" charset="0"/>
                <a:cs typeface="Times New Roman" pitchFamily="18" charset="0"/>
              </a:rPr>
              <a:t> LPS stimulates  Toll-like receptor -2</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Reduced Th1  response,  increased Th2 response.</a:t>
            </a:r>
          </a:p>
          <a:p>
            <a:pPr>
              <a:buFont typeface="Arial" pitchFamily="34" charset="0"/>
              <a:buChar char="•"/>
            </a:pPr>
            <a:endParaRPr lang="en-US" sz="2400" dirty="0">
              <a:latin typeface="Times New Roman" pitchFamily="18" charset="0"/>
              <a:cs typeface="Times New Roman" pitchFamily="18" charset="0"/>
            </a:endParaRPr>
          </a:p>
          <a:p>
            <a:pPr>
              <a:buNone/>
            </a:pPr>
            <a:r>
              <a:rPr lang="en-US" sz="2400" b="1" i="1" dirty="0">
                <a:solidFill>
                  <a:srgbClr val="00B050"/>
                </a:solidFill>
                <a:latin typeface="Times New Roman" pitchFamily="18" charset="0"/>
                <a:cs typeface="Times New Roman" pitchFamily="18" charset="0"/>
              </a:rPr>
              <a:t>Aggressive - </a:t>
            </a:r>
          </a:p>
          <a:p>
            <a:pPr>
              <a:buFont typeface="Arial" pitchFamily="34" charset="0"/>
              <a:buChar char="•"/>
            </a:pP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LPS stimulates  TLR-2 and TLR -4.</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r>
              <a:rPr lang="en-US" sz="2400" dirty="0">
                <a:latin typeface="Times New Roman" pitchFamily="18" charset="0"/>
                <a:cs typeface="Times New Roman" pitchFamily="18" charset="0"/>
              </a:rPr>
              <a:t>This is also Th2 mediated lesion.</a:t>
            </a:r>
          </a:p>
          <a:p>
            <a:pPr>
              <a:buNone/>
            </a:pPr>
            <a:endParaRPr lang="en-US" sz="2400" dirty="0"/>
          </a:p>
          <a:p>
            <a:pPr>
              <a:buNone/>
            </a:pPr>
            <a:endParaRPr lang="en-IN" b="1" i="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928662" y="6248400"/>
            <a:ext cx="6858048" cy="457200"/>
          </a:xfrm>
        </p:spPr>
        <p:txBody>
          <a:bodyPr/>
          <a:lstStyle/>
          <a:p>
            <a:r>
              <a:rPr lang="en-IN" dirty="0"/>
              <a:t>Ford </a:t>
            </a:r>
            <a:r>
              <a:rPr lang="en-IN" dirty="0" err="1"/>
              <a:t>J,Gamonal</a:t>
            </a:r>
            <a:r>
              <a:rPr lang="en-IN" dirty="0"/>
              <a:t> </a:t>
            </a:r>
            <a:r>
              <a:rPr lang="en-IN" dirty="0" err="1"/>
              <a:t>J,Seymour</a:t>
            </a:r>
            <a:r>
              <a:rPr lang="en-IN" dirty="0"/>
              <a:t> </a:t>
            </a:r>
            <a:r>
              <a:rPr lang="en-IN" dirty="0" err="1"/>
              <a:t>G.Immunological</a:t>
            </a:r>
            <a:r>
              <a:rPr lang="en-IN" dirty="0"/>
              <a:t> differences and similarities  </a:t>
            </a:r>
            <a:r>
              <a:rPr lang="en-IN" dirty="0" err="1"/>
              <a:t>beteween</a:t>
            </a:r>
            <a:r>
              <a:rPr lang="en-IN" dirty="0"/>
              <a:t> chronic and aggressive </a:t>
            </a:r>
            <a:r>
              <a:rPr lang="en-IN" dirty="0" err="1"/>
              <a:t>periodontitis</a:t>
            </a:r>
            <a:r>
              <a:rPr lang="en-IN" dirty="0"/>
              <a:t>. </a:t>
            </a:r>
            <a:r>
              <a:rPr lang="en-IN" dirty="0" err="1"/>
              <a:t>Periodontology</a:t>
            </a:r>
            <a:r>
              <a:rPr lang="en-IN" dirty="0"/>
              <a:t> 2000 2010;53:111-123</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130</a:t>
            </a:fld>
            <a:endParaRPr lang="en-IN"/>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73759"/>
          </a:xfrm>
        </p:spPr>
        <p:txBody>
          <a:bodyPr/>
          <a:lstStyle/>
          <a:p>
            <a:pPr>
              <a:buNone/>
            </a:pPr>
            <a:r>
              <a:rPr lang="en-IN" b="1" i="1" dirty="0">
                <a:solidFill>
                  <a:srgbClr val="FFFF00"/>
                </a:solidFill>
                <a:latin typeface="Times New Roman" pitchFamily="18" charset="0"/>
                <a:cs typeface="Times New Roman" pitchFamily="18" charset="0"/>
              </a:rPr>
              <a:t>Conclusion:</a:t>
            </a:r>
          </a:p>
          <a:p>
            <a:pPr>
              <a:lnSpc>
                <a:spcPct val="150000"/>
              </a:lnSpc>
              <a:buFont typeface="Arial" pitchFamily="34" charset="0"/>
              <a:buChar char="•"/>
            </a:pPr>
            <a:r>
              <a:rPr lang="en-US" sz="2400" dirty="0">
                <a:latin typeface="Times New Roman" pitchFamily="18" charset="0"/>
                <a:cs typeface="Times New Roman" pitchFamily="18" charset="0"/>
              </a:rPr>
              <a:t>To conclude the unique attributes of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 are due to the virulence of the associated pathogens and host susceptibility. </a:t>
            </a:r>
          </a:p>
          <a:p>
            <a:pPr>
              <a:lnSpc>
                <a:spcPct val="150000"/>
              </a:lnSpc>
              <a:buFont typeface="Arial" pitchFamily="34" charset="0"/>
              <a:buChar char="•"/>
            </a:pPr>
            <a:r>
              <a:rPr lang="en-US" sz="2400" dirty="0">
                <a:latin typeface="Times New Roman" pitchFamily="18" charset="0"/>
                <a:cs typeface="Times New Roman" pitchFamily="18" charset="0"/>
              </a:rPr>
              <a:t>The reasons for the occurrence of this disease around puberty are yet to be identified and further research into the treatment of refractory cases is needed.</a:t>
            </a:r>
          </a:p>
          <a:p>
            <a:pPr>
              <a:lnSpc>
                <a:spcPct val="150000"/>
              </a:lnSpc>
              <a:buFont typeface="Arial" pitchFamily="34" charset="0"/>
              <a:buChar char="•"/>
            </a:pPr>
            <a:r>
              <a:rPr lang="en-US" sz="2400" dirty="0">
                <a:latin typeface="Times New Roman" pitchFamily="18" charset="0"/>
                <a:cs typeface="Times New Roman" pitchFamily="18" charset="0"/>
              </a:rPr>
              <a:t> However, multiple specific host defense features are emerging in the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that may have a genetic basis and that may serve to differentiate the different forms of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a:p>
            <a:pPr>
              <a:buNone/>
            </a:pPr>
            <a:endParaRPr lang="en-IN"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131</a:t>
            </a:fld>
            <a:endParaRPr lang="en-IN"/>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357982"/>
          </a:xfrm>
        </p:spPr>
        <p:txBody>
          <a:bodyPr/>
          <a:lstStyle/>
          <a:p>
            <a:pPr>
              <a:buNone/>
            </a:pPr>
            <a:r>
              <a:rPr lang="en-IN" sz="2400" b="1" i="1" dirty="0">
                <a:solidFill>
                  <a:srgbClr val="FFFF00"/>
                </a:solidFill>
                <a:latin typeface="Times New Roman" pitchFamily="18" charset="0"/>
                <a:cs typeface="Times New Roman" pitchFamily="18" charset="0"/>
              </a:rPr>
              <a:t>References:</a:t>
            </a:r>
          </a:p>
          <a:p>
            <a:pPr>
              <a:lnSpc>
                <a:spcPct val="150000"/>
              </a:lnSpc>
            </a:pPr>
            <a:r>
              <a:rPr lang="en-US" sz="2400" dirty="0">
                <a:latin typeface="Times New Roman" pitchFamily="18" charset="0"/>
                <a:cs typeface="Times New Roman" pitchFamily="18" charset="0"/>
              </a:rPr>
              <a:t>Text book of Clinical </a:t>
            </a:r>
            <a:r>
              <a:rPr lang="en-US" sz="2400" dirty="0" err="1">
                <a:latin typeface="Times New Roman" pitchFamily="18" charset="0"/>
                <a:cs typeface="Times New Roman" pitchFamily="18" charset="0"/>
              </a:rPr>
              <a:t>periodontology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carranza</a:t>
            </a:r>
            <a:r>
              <a:rPr lang="en-US" sz="2400" dirty="0">
                <a:latin typeface="Times New Roman" pitchFamily="18" charset="0"/>
                <a:cs typeface="Times New Roman" pitchFamily="18" charset="0"/>
              </a:rPr>
              <a:t> 10</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edition,</a:t>
            </a:r>
          </a:p>
          <a:p>
            <a:pPr>
              <a:lnSpc>
                <a:spcPct val="150000"/>
              </a:lnSpc>
            </a:pPr>
            <a:r>
              <a:rPr lang="en-US" sz="2400" dirty="0">
                <a:latin typeface="Times New Roman" pitchFamily="18" charset="0"/>
                <a:cs typeface="Times New Roman" pitchFamily="18" charset="0"/>
              </a:rPr>
              <a:t>Text book of clinical </a:t>
            </a:r>
            <a:r>
              <a:rPr lang="en-US" sz="2400" dirty="0" err="1">
                <a:latin typeface="Times New Roman" pitchFamily="18" charset="0"/>
                <a:cs typeface="Times New Roman" pitchFamily="18" charset="0"/>
              </a:rPr>
              <a:t>periodontology</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implantology</a:t>
            </a:r>
            <a:r>
              <a:rPr lang="en-US" sz="2400" dirty="0">
                <a:latin typeface="Times New Roman" pitchFamily="18" charset="0"/>
                <a:cs typeface="Times New Roman" pitchFamily="18" charset="0"/>
              </a:rPr>
              <a:t> by </a:t>
            </a:r>
            <a:r>
              <a:rPr lang="en-US" sz="2400" dirty="0" err="1">
                <a:latin typeface="Times New Roman" pitchFamily="18" charset="0"/>
                <a:cs typeface="Times New Roman" pitchFamily="18" charset="0"/>
              </a:rPr>
              <a:t>jan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Lindhe</a:t>
            </a:r>
            <a:r>
              <a:rPr lang="en-US" sz="2400" dirty="0">
                <a:latin typeface="Times New Roman" pitchFamily="18" charset="0"/>
                <a:cs typeface="Times New Roman" pitchFamily="18" charset="0"/>
              </a:rPr>
              <a:t>- 5</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Edition</a:t>
            </a:r>
          </a:p>
          <a:p>
            <a:pPr lvl="0">
              <a:lnSpc>
                <a:spcPct val="150000"/>
              </a:lnSpc>
            </a:pPr>
            <a:r>
              <a:rPr lang="en-IN" sz="2400" dirty="0" err="1">
                <a:latin typeface="Times New Roman" pitchFamily="18" charset="0"/>
                <a:cs typeface="Times New Roman" pitchFamily="18" charset="0"/>
              </a:rPr>
              <a:t>Armitage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G,Cullinan</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M.Comparision</a:t>
            </a:r>
            <a:r>
              <a:rPr lang="en-IN" sz="2400" dirty="0">
                <a:latin typeface="Times New Roman" pitchFamily="18" charset="0"/>
                <a:cs typeface="Times New Roman" pitchFamily="18" charset="0"/>
              </a:rPr>
              <a:t> of clinical  features of chronic and aggressive </a:t>
            </a:r>
            <a:r>
              <a:rPr lang="en-IN" sz="2400" dirty="0" err="1">
                <a:latin typeface="Times New Roman" pitchFamily="18" charset="0"/>
                <a:cs typeface="Times New Roman" pitchFamily="18" charset="0"/>
              </a:rPr>
              <a:t>periodontitis.Periodontology</a:t>
            </a:r>
            <a:r>
              <a:rPr lang="en-IN" sz="2400" dirty="0">
                <a:latin typeface="Times New Roman" pitchFamily="18" charset="0"/>
                <a:cs typeface="Times New Roman" pitchFamily="18" charset="0"/>
              </a:rPr>
              <a:t> 2000 2010;53:12-27</a:t>
            </a:r>
          </a:p>
          <a:p>
            <a:pPr lvl="0">
              <a:lnSpc>
                <a:spcPct val="150000"/>
              </a:lnSpc>
            </a:pPr>
            <a:r>
              <a:rPr lang="en-IN" sz="2400" kern="1200" dirty="0" err="1">
                <a:latin typeface="Times New Roman" pitchFamily="18" charset="0"/>
                <a:cs typeface="Times New Roman" pitchFamily="18" charset="0"/>
              </a:rPr>
              <a:t>Teughels</a:t>
            </a:r>
            <a:r>
              <a:rPr lang="en-IN" sz="2400" kern="1200" dirty="0">
                <a:latin typeface="Times New Roman" pitchFamily="18" charset="0"/>
                <a:cs typeface="Times New Roman" pitchFamily="18" charset="0"/>
              </a:rPr>
              <a:t>  W. Treatment of aggressive </a:t>
            </a:r>
            <a:r>
              <a:rPr lang="en-IN" sz="2400" kern="1200" dirty="0" err="1">
                <a:latin typeface="Times New Roman" pitchFamily="18" charset="0"/>
                <a:cs typeface="Times New Roman" pitchFamily="18" charset="0"/>
              </a:rPr>
              <a:t>periodontitis</a:t>
            </a:r>
            <a:r>
              <a:rPr lang="en-IN" sz="2400" kern="1200" dirty="0">
                <a:latin typeface="Times New Roman" pitchFamily="18" charset="0"/>
                <a:cs typeface="Times New Roman" pitchFamily="18" charset="0"/>
              </a:rPr>
              <a:t>. </a:t>
            </a:r>
            <a:r>
              <a:rPr lang="en-IN" sz="2400" kern="1200" dirty="0" err="1">
                <a:latin typeface="Times New Roman" pitchFamily="18" charset="0"/>
                <a:cs typeface="Times New Roman" pitchFamily="18" charset="0"/>
              </a:rPr>
              <a:t>Periodontology</a:t>
            </a:r>
            <a:r>
              <a:rPr lang="en-IN" sz="2400" kern="1200" dirty="0">
                <a:latin typeface="Times New Roman" pitchFamily="18" charset="0"/>
                <a:cs typeface="Times New Roman" pitchFamily="18" charset="0"/>
              </a:rPr>
              <a:t> 2000, 2014; 65:107–133</a:t>
            </a:r>
            <a:endParaRPr lang="en-IN" sz="2400" dirty="0">
              <a:latin typeface="Times New Roman" pitchFamily="18" charset="0"/>
              <a:cs typeface="Times New Roman" pitchFamily="18" charset="0"/>
            </a:endParaRPr>
          </a:p>
          <a:p>
            <a:pPr>
              <a:lnSpc>
                <a:spcPct val="150000"/>
              </a:lnSpc>
            </a:pPr>
            <a:r>
              <a:rPr lang="en-IN" sz="2400" dirty="0" err="1">
                <a:latin typeface="Times New Roman" pitchFamily="18" charset="0"/>
                <a:cs typeface="Times New Roman" pitchFamily="18" charset="0"/>
              </a:rPr>
              <a:t>Armitage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G.Comparision</a:t>
            </a:r>
            <a:r>
              <a:rPr lang="en-IN" sz="2400" dirty="0">
                <a:latin typeface="Times New Roman" pitchFamily="18" charset="0"/>
                <a:cs typeface="Times New Roman" pitchFamily="18" charset="0"/>
              </a:rPr>
              <a:t> of microbiological features of chronic and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Periodontology</a:t>
            </a:r>
            <a:r>
              <a:rPr lang="en-IN" sz="2400" dirty="0">
                <a:latin typeface="Times New Roman" pitchFamily="18" charset="0"/>
                <a:cs typeface="Times New Roman" pitchFamily="18" charset="0"/>
              </a:rPr>
              <a:t> 2000 2010;53:70-88</a:t>
            </a:r>
            <a:endParaRPr lang="en-US" sz="2400" dirty="0">
              <a:latin typeface="Times New Roman" pitchFamily="18" charset="0"/>
              <a:cs typeface="Times New Roman" pitchFamily="18" charset="0"/>
            </a:endParaRPr>
          </a:p>
          <a:p>
            <a:pPr>
              <a:lnSpc>
                <a:spcPct val="150000"/>
              </a:lnSpc>
            </a:pPr>
            <a:endParaRPr lang="en-US" sz="2400" b="1"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132</a:t>
            </a:fld>
            <a:endParaRPr lang="en-IN" dirty="0"/>
          </a:p>
        </p:txBody>
      </p:sp>
      <p:sp>
        <p:nvSpPr>
          <p:cNvPr id="7" name="Footer Placeholder 3"/>
          <p:cNvSpPr txBox="1">
            <a:spLocks/>
          </p:cNvSpPr>
          <p:nvPr/>
        </p:nvSpPr>
        <p:spPr bwMode="auto">
          <a:xfrm>
            <a:off x="857224" y="6248400"/>
            <a:ext cx="678661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643998" cy="5773759"/>
          </a:xfrm>
        </p:spPr>
        <p:txBody>
          <a:bodyPr/>
          <a:lstStyle/>
          <a:p>
            <a:pPr>
              <a:lnSpc>
                <a:spcPct val="150000"/>
              </a:lnSpc>
              <a:buNone/>
            </a:pPr>
            <a:r>
              <a:rPr lang="en-IN" sz="2400" dirty="0">
                <a:latin typeface="Times New Roman" pitchFamily="18" charset="0"/>
                <a:cs typeface="Times New Roman" pitchFamily="18" charset="0"/>
              </a:rPr>
              <a:t>     Lourenco </a:t>
            </a:r>
            <a:r>
              <a:rPr lang="en-IN" sz="2400" dirty="0" err="1">
                <a:latin typeface="Times New Roman" pitchFamily="18" charset="0"/>
                <a:cs typeface="Times New Roman" pitchFamily="18" charset="0"/>
              </a:rPr>
              <a:t>T,Heller</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D,Souto</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R.Long</a:t>
            </a:r>
            <a:r>
              <a:rPr lang="en-IN" sz="2400" dirty="0">
                <a:latin typeface="Times New Roman" pitchFamily="18" charset="0"/>
                <a:cs typeface="Times New Roman" pitchFamily="18" charset="0"/>
              </a:rPr>
              <a:t> term evaluation of antimicrobial susceptibility and microbial profile  of </a:t>
            </a:r>
            <a:r>
              <a:rPr lang="en-IN" sz="2400" dirty="0" err="1">
                <a:latin typeface="Times New Roman" pitchFamily="18" charset="0"/>
                <a:cs typeface="Times New Roman" pitchFamily="18" charset="0"/>
              </a:rPr>
              <a:t>subgingival</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biofilms</a:t>
            </a:r>
            <a:r>
              <a:rPr lang="en-IN" sz="2400" dirty="0">
                <a:latin typeface="Times New Roman" pitchFamily="18" charset="0"/>
                <a:cs typeface="Times New Roman" pitchFamily="18" charset="0"/>
              </a:rPr>
              <a:t> in individuals with aggressive </a:t>
            </a:r>
            <a:r>
              <a:rPr lang="en-IN" sz="2400" dirty="0" err="1">
                <a:latin typeface="Times New Roman" pitchFamily="18" charset="0"/>
                <a:cs typeface="Times New Roman" pitchFamily="18" charset="0"/>
              </a:rPr>
              <a:t>periodontitis.Brazilian</a:t>
            </a:r>
            <a:r>
              <a:rPr lang="en-IN" sz="2400" dirty="0">
                <a:latin typeface="Times New Roman" pitchFamily="18" charset="0"/>
                <a:cs typeface="Times New Roman" pitchFamily="18" charset="0"/>
              </a:rPr>
              <a:t> Journal of Microbiology 2015;46:493-500</a:t>
            </a:r>
            <a:endParaRPr lang="en-IN" sz="2400" dirty="0"/>
          </a:p>
          <a:p>
            <a:pPr>
              <a:lnSpc>
                <a:spcPct val="150000"/>
              </a:lnSpc>
            </a:pPr>
            <a:r>
              <a:rPr lang="en-IN" sz="2400" dirty="0" err="1">
                <a:latin typeface="Times New Roman" pitchFamily="18" charset="0"/>
                <a:cs typeface="Times New Roman" pitchFamily="18" charset="0"/>
              </a:rPr>
              <a:t>Kulkarni</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C,Kinane</a:t>
            </a:r>
            <a:r>
              <a:rPr lang="en-IN" sz="2400" dirty="0">
                <a:latin typeface="Times New Roman" pitchFamily="18" charset="0"/>
                <a:cs typeface="Times New Roman" pitchFamily="18" charset="0"/>
              </a:rPr>
              <a:t> D. Host response in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Periodontology</a:t>
            </a:r>
            <a:r>
              <a:rPr lang="en-IN" sz="2400" dirty="0">
                <a:latin typeface="Times New Roman" pitchFamily="18" charset="0"/>
                <a:cs typeface="Times New Roman" pitchFamily="18" charset="0"/>
              </a:rPr>
              <a:t> 2000  2014; 65: 79–91.</a:t>
            </a:r>
            <a:endParaRPr lang="en-IN" sz="2400" dirty="0"/>
          </a:p>
          <a:p>
            <a:pPr>
              <a:lnSpc>
                <a:spcPct val="150000"/>
              </a:lnSpc>
            </a:pPr>
            <a:r>
              <a:rPr lang="en-IN" sz="2400" dirty="0">
                <a:latin typeface="Times New Roman" pitchFamily="18" charset="0"/>
                <a:cs typeface="Times New Roman" pitchFamily="18" charset="0"/>
              </a:rPr>
              <a:t>Ford </a:t>
            </a:r>
            <a:r>
              <a:rPr lang="en-IN" sz="2400" dirty="0" err="1">
                <a:latin typeface="Times New Roman" pitchFamily="18" charset="0"/>
                <a:cs typeface="Times New Roman" pitchFamily="18" charset="0"/>
              </a:rPr>
              <a:t>J,Gamonal</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J,Seymour</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G.Immunological</a:t>
            </a:r>
            <a:r>
              <a:rPr lang="en-IN" sz="2400" dirty="0">
                <a:latin typeface="Times New Roman" pitchFamily="18" charset="0"/>
                <a:cs typeface="Times New Roman" pitchFamily="18" charset="0"/>
              </a:rPr>
              <a:t> differences and similarities  </a:t>
            </a:r>
            <a:r>
              <a:rPr lang="en-IN" sz="2400" dirty="0" err="1">
                <a:latin typeface="Times New Roman" pitchFamily="18" charset="0"/>
                <a:cs typeface="Times New Roman" pitchFamily="18" charset="0"/>
              </a:rPr>
              <a:t>beteween</a:t>
            </a:r>
            <a:r>
              <a:rPr lang="en-IN" sz="2400" dirty="0">
                <a:latin typeface="Times New Roman" pitchFamily="18" charset="0"/>
                <a:cs typeface="Times New Roman" pitchFamily="18" charset="0"/>
              </a:rPr>
              <a:t> chronic and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Periodontology</a:t>
            </a:r>
            <a:r>
              <a:rPr lang="en-IN" sz="2400" dirty="0">
                <a:latin typeface="Times New Roman" pitchFamily="18" charset="0"/>
                <a:cs typeface="Times New Roman" pitchFamily="18" charset="0"/>
              </a:rPr>
              <a:t> 2000 2010;53:111-123</a:t>
            </a:r>
          </a:p>
          <a:p>
            <a:pPr>
              <a:lnSpc>
                <a:spcPct val="150000"/>
              </a:lnSpc>
            </a:pPr>
            <a:endParaRPr lang="en-IN" sz="2400" dirty="0">
              <a:latin typeface="Times New Roman" pitchFamily="18" charset="0"/>
              <a:cs typeface="Times New Roman" pitchFamily="18" charset="0"/>
            </a:endParaRPr>
          </a:p>
          <a:p>
            <a:pPr>
              <a:lnSpc>
                <a:spcPct val="150000"/>
              </a:lnSpc>
              <a:buNone/>
            </a:pP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pPr>
              <a:lnSpc>
                <a:spcPct val="150000"/>
              </a:lnSpc>
            </a:pPr>
            <a:endParaRPr lang="en-US" b="1" dirty="0">
              <a:latin typeface="Times New Roman" pitchFamily="18" charset="0"/>
              <a:cs typeface="Times New Roman" pitchFamily="18" charset="0"/>
            </a:endParaRPr>
          </a:p>
          <a:p>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133</a:t>
            </a:fld>
            <a:endParaRPr lang="en-IN"/>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lstStyle/>
          <a:p>
            <a:pPr>
              <a:lnSpc>
                <a:spcPct val="150000"/>
              </a:lnSpc>
            </a:pPr>
            <a:r>
              <a:rPr lang="en-IN" sz="2400" dirty="0">
                <a:latin typeface="Times New Roman" pitchFamily="18" charset="0"/>
                <a:cs typeface="Times New Roman" pitchFamily="18" charset="0"/>
              </a:rPr>
              <a:t>Elisabeth </a:t>
            </a:r>
            <a:r>
              <a:rPr lang="en-IN" sz="2400" dirty="0" err="1">
                <a:latin typeface="Times New Roman" pitchFamily="18" charset="0"/>
                <a:cs typeface="Times New Roman" pitchFamily="18" charset="0"/>
              </a:rPr>
              <a:t>M,Herve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R,Hartmut</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F.Features</a:t>
            </a:r>
            <a:r>
              <a:rPr lang="en-IN" sz="2400" dirty="0">
                <a:latin typeface="Times New Roman" pitchFamily="18" charset="0"/>
                <a:cs typeface="Times New Roman" pitchFamily="18" charset="0"/>
              </a:rPr>
              <a:t> of severe periodontal disease in a teenager with </a:t>
            </a:r>
            <a:r>
              <a:rPr lang="en-IN" sz="2400" dirty="0" err="1">
                <a:latin typeface="Times New Roman" pitchFamily="18" charset="0"/>
                <a:cs typeface="Times New Roman" pitchFamily="18" charset="0"/>
              </a:rPr>
              <a:t>chediak-higashi</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syndrome.J</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Periodontol</a:t>
            </a:r>
            <a:r>
              <a:rPr lang="en-IN" sz="2400" dirty="0">
                <a:latin typeface="Times New Roman" pitchFamily="18" charset="0"/>
                <a:cs typeface="Times New Roman" pitchFamily="18" charset="0"/>
              </a:rPr>
              <a:t> 2007;71:816-24</a:t>
            </a:r>
          </a:p>
          <a:p>
            <a:pPr>
              <a:lnSpc>
                <a:spcPct val="150000"/>
              </a:lnSpc>
            </a:pPr>
            <a:r>
              <a:rPr lang="en-IN" sz="2400" dirty="0"/>
              <a:t> </a:t>
            </a:r>
            <a:r>
              <a:rPr lang="en-IN" sz="2400" dirty="0" err="1">
                <a:latin typeface="Times New Roman" pitchFamily="18" charset="0"/>
                <a:cs typeface="Times New Roman" pitchFamily="18" charset="0"/>
              </a:rPr>
              <a:t>Cichon</a:t>
            </a:r>
            <a:r>
              <a:rPr lang="en-IN" sz="2400" dirty="0">
                <a:latin typeface="Times New Roman" pitchFamily="18" charset="0"/>
                <a:cs typeface="Times New Roman" pitchFamily="18" charset="0"/>
              </a:rPr>
              <a:t> P, Crawford L, Grimm W. Early-Onset Periodontitis Associated With Down's Syndrome-A Clinical Interventional Study. Ann </a:t>
            </a:r>
            <a:r>
              <a:rPr lang="en-IN" sz="2400" dirty="0" err="1">
                <a:latin typeface="Times New Roman" pitchFamily="18" charset="0"/>
                <a:cs typeface="Times New Roman" pitchFamily="18" charset="0"/>
              </a:rPr>
              <a:t>Periodontol</a:t>
            </a:r>
            <a:r>
              <a:rPr lang="en-IN" sz="2400" dirty="0">
                <a:latin typeface="Times New Roman" pitchFamily="18" charset="0"/>
                <a:cs typeface="Times New Roman" pitchFamily="18" charset="0"/>
              </a:rPr>
              <a:t> 1998;3:370-80.</a:t>
            </a:r>
          </a:p>
          <a:p>
            <a:pPr>
              <a:lnSpc>
                <a:spcPct val="150000"/>
              </a:lnSpc>
            </a:pPr>
            <a:r>
              <a:rPr lang="en-IN" sz="2400" dirty="0" err="1">
                <a:latin typeface="Times New Roman" pitchFamily="18" charset="0"/>
                <a:cs typeface="Times New Roman" pitchFamily="18" charset="0"/>
              </a:rPr>
              <a:t>Yapar</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M.Saygun</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I,Ozdemir</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A,Kubar</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A,Sahin</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S.Prevalence</a:t>
            </a:r>
            <a:r>
              <a:rPr lang="en-IN" sz="2400" dirty="0">
                <a:latin typeface="Times New Roman" pitchFamily="18" charset="0"/>
                <a:cs typeface="Times New Roman" pitchFamily="18" charset="0"/>
              </a:rPr>
              <a:t> of human herpes viruses in patients  with aggressive </a:t>
            </a:r>
            <a:r>
              <a:rPr lang="en-IN" sz="2400" dirty="0" err="1">
                <a:latin typeface="Times New Roman" pitchFamily="18" charset="0"/>
                <a:cs typeface="Times New Roman" pitchFamily="18" charset="0"/>
              </a:rPr>
              <a:t>periodontitis.J</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Periodontol</a:t>
            </a:r>
            <a:r>
              <a:rPr lang="en-IN" sz="2400" dirty="0">
                <a:latin typeface="Times New Roman" pitchFamily="18" charset="0"/>
                <a:cs typeface="Times New Roman" pitchFamily="18" charset="0"/>
              </a:rPr>
              <a:t> 2003;74:1634-40</a:t>
            </a:r>
          </a:p>
          <a:p>
            <a:pPr>
              <a:lnSpc>
                <a:spcPct val="150000"/>
              </a:lnSpc>
              <a:buNone/>
            </a:pPr>
            <a:endParaRPr lang="en-IN" sz="2400" dirty="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a:p>
            <a:endParaRPr lang="en-IN" sz="2400" dirty="0"/>
          </a:p>
          <a:p>
            <a:pPr>
              <a:lnSpc>
                <a:spcPct val="150000"/>
              </a:lnSpc>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134</a:t>
            </a:fld>
            <a:endParaRPr lang="en-IN"/>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nSpc>
                <a:spcPct val="150000"/>
              </a:lnSpc>
            </a:pPr>
            <a:r>
              <a:rPr lang="en-IN" sz="2400" dirty="0" err="1">
                <a:latin typeface="Times New Roman" pitchFamily="18" charset="0"/>
                <a:cs typeface="Times New Roman" pitchFamily="18" charset="0"/>
              </a:rPr>
              <a:t>Prakasam</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A,Elavarasu</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S,Natarajan</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R.Antibiotics</a:t>
            </a:r>
            <a:r>
              <a:rPr lang="en-IN" sz="2400" dirty="0">
                <a:latin typeface="Times New Roman" pitchFamily="18" charset="0"/>
                <a:cs typeface="Times New Roman" pitchFamily="18" charset="0"/>
              </a:rPr>
              <a:t> in the management of aggressive </a:t>
            </a:r>
            <a:r>
              <a:rPr lang="en-IN" sz="2400" dirty="0" err="1">
                <a:latin typeface="Times New Roman" pitchFamily="18" charset="0"/>
                <a:cs typeface="Times New Roman" pitchFamily="18" charset="0"/>
              </a:rPr>
              <a:t>periodontitis.J</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Pharm</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Bioallied</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Sci</a:t>
            </a:r>
            <a:r>
              <a:rPr lang="en-IN" sz="2400" dirty="0">
                <a:latin typeface="Times New Roman" pitchFamily="18" charset="0"/>
                <a:cs typeface="Times New Roman" pitchFamily="18" charset="0"/>
              </a:rPr>
              <a:t> 2012;4:s52-55</a:t>
            </a:r>
          </a:p>
          <a:p>
            <a:pPr>
              <a:lnSpc>
                <a:spcPct val="150000"/>
              </a:lnSpc>
            </a:pPr>
            <a:r>
              <a:rPr lang="en-IN" sz="2400" dirty="0" err="1">
                <a:latin typeface="Times New Roman" pitchFamily="18" charset="0"/>
                <a:cs typeface="Times New Roman" pitchFamily="18" charset="0"/>
              </a:rPr>
              <a:t>Nibali</a:t>
            </a:r>
            <a:r>
              <a:rPr lang="en-IN" sz="2400" dirty="0">
                <a:latin typeface="Times New Roman" pitchFamily="18" charset="0"/>
                <a:cs typeface="Times New Roman" pitchFamily="18" charset="0"/>
              </a:rPr>
              <a:t> L, </a:t>
            </a:r>
            <a:r>
              <a:rPr lang="en-IN" sz="2400" dirty="0" err="1">
                <a:latin typeface="Times New Roman" pitchFamily="18" charset="0"/>
                <a:cs typeface="Times New Roman" pitchFamily="18" charset="0"/>
              </a:rPr>
              <a:t>Donos</a:t>
            </a:r>
            <a:r>
              <a:rPr lang="en-IN" sz="2400" dirty="0">
                <a:latin typeface="Times New Roman" pitchFamily="18" charset="0"/>
                <a:cs typeface="Times New Roman" pitchFamily="18" charset="0"/>
              </a:rPr>
              <a:t> N, Brett PM, </a:t>
            </a:r>
            <a:r>
              <a:rPr lang="en-IN" sz="2400" dirty="0" err="1">
                <a:latin typeface="Times New Roman" pitchFamily="18" charset="0"/>
                <a:cs typeface="Times New Roman" pitchFamily="18" charset="0"/>
              </a:rPr>
              <a:t>Parkar</a:t>
            </a:r>
            <a:r>
              <a:rPr lang="en-IN" sz="2400" dirty="0">
                <a:latin typeface="Times New Roman" pitchFamily="18" charset="0"/>
                <a:cs typeface="Times New Roman" pitchFamily="18" charset="0"/>
              </a:rPr>
              <a:t> M, </a:t>
            </a:r>
            <a:r>
              <a:rPr lang="en-IN" sz="2400" dirty="0" err="1">
                <a:latin typeface="Times New Roman" pitchFamily="18" charset="0"/>
                <a:cs typeface="Times New Roman" pitchFamily="18" charset="0"/>
              </a:rPr>
              <a:t>Ellinas</a:t>
            </a:r>
            <a:r>
              <a:rPr lang="en-IN" sz="2400" dirty="0">
                <a:latin typeface="Times New Roman" pitchFamily="18" charset="0"/>
                <a:cs typeface="Times New Roman" pitchFamily="18" charset="0"/>
              </a:rPr>
              <a:t> T, </a:t>
            </a:r>
            <a:r>
              <a:rPr lang="en-IN" sz="2400" dirty="0" err="1">
                <a:latin typeface="Times New Roman" pitchFamily="18" charset="0"/>
                <a:cs typeface="Times New Roman" pitchFamily="18" charset="0"/>
              </a:rPr>
              <a:t>Llorente</a:t>
            </a:r>
            <a:r>
              <a:rPr lang="en-IN" sz="2400" dirty="0">
                <a:latin typeface="Times New Roman" pitchFamily="18" charset="0"/>
                <a:cs typeface="Times New Roman" pitchFamily="18" charset="0"/>
              </a:rPr>
              <a:t> M, </a:t>
            </a:r>
            <a:r>
              <a:rPr lang="en-IN" sz="2400" dirty="0" err="1">
                <a:latin typeface="Times New Roman" pitchFamily="18" charset="0"/>
                <a:cs typeface="Times New Roman" pitchFamily="18" charset="0"/>
              </a:rPr>
              <a:t>Griﬃths</a:t>
            </a:r>
            <a:r>
              <a:rPr lang="en-IN" sz="2400" dirty="0">
                <a:latin typeface="Times New Roman" pitchFamily="18" charset="0"/>
                <a:cs typeface="Times New Roman" pitchFamily="18" charset="0"/>
              </a:rPr>
              <a:t> GS. A familial analysis of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 clinical and genetic </a:t>
            </a:r>
            <a:r>
              <a:rPr lang="en-IN" sz="2400" dirty="0" err="1">
                <a:latin typeface="Times New Roman" pitchFamily="18" charset="0"/>
                <a:cs typeface="Times New Roman" pitchFamily="18" charset="0"/>
              </a:rPr>
              <a:t>ﬁndings</a:t>
            </a:r>
            <a:r>
              <a:rPr lang="en-IN" sz="2400" dirty="0">
                <a:latin typeface="Times New Roman" pitchFamily="18" charset="0"/>
                <a:cs typeface="Times New Roman" pitchFamily="18" charset="0"/>
              </a:rPr>
              <a:t>. J </a:t>
            </a:r>
            <a:r>
              <a:rPr lang="en-IN" sz="2400" dirty="0" err="1">
                <a:latin typeface="Times New Roman" pitchFamily="18" charset="0"/>
                <a:cs typeface="Times New Roman" pitchFamily="18" charset="0"/>
              </a:rPr>
              <a:t>Periodont</a:t>
            </a:r>
            <a:r>
              <a:rPr lang="en-IN" sz="2400" dirty="0">
                <a:latin typeface="Times New Roman" pitchFamily="18" charset="0"/>
                <a:cs typeface="Times New Roman" pitchFamily="18" charset="0"/>
              </a:rPr>
              <a:t> Res 2008; 43: 627–634. </a:t>
            </a:r>
          </a:p>
          <a:p>
            <a:pPr>
              <a:lnSpc>
                <a:spcPct val="150000"/>
              </a:lnSpc>
            </a:pPr>
            <a:r>
              <a:rPr lang="en-IN" sz="2400" dirty="0" err="1">
                <a:latin typeface="Times New Roman" pitchFamily="18" charset="0"/>
                <a:cs typeface="Times New Roman" pitchFamily="18" charset="0"/>
              </a:rPr>
              <a:t>Noack</a:t>
            </a:r>
            <a:r>
              <a:rPr lang="en-IN" sz="2400" dirty="0">
                <a:latin typeface="Times New Roman" pitchFamily="18" charset="0"/>
                <a:cs typeface="Times New Roman" pitchFamily="18" charset="0"/>
              </a:rPr>
              <a:t> B, </a:t>
            </a:r>
            <a:r>
              <a:rPr lang="en-IN" sz="2400" dirty="0" err="1">
                <a:latin typeface="Times New Roman" pitchFamily="18" charset="0"/>
                <a:cs typeface="Times New Roman" pitchFamily="18" charset="0"/>
              </a:rPr>
              <a:t>Gorgens</a:t>
            </a:r>
            <a:r>
              <a:rPr lang="en-IN" sz="2400" dirty="0">
                <a:latin typeface="Times New Roman" pitchFamily="18" charset="0"/>
                <a:cs typeface="Times New Roman" pitchFamily="18" charset="0"/>
              </a:rPr>
              <a:t> H, </a:t>
            </a:r>
            <a:r>
              <a:rPr lang="en-IN" sz="2400" dirty="0" err="1">
                <a:latin typeface="Times New Roman" pitchFamily="18" charset="0"/>
                <a:cs typeface="Times New Roman" pitchFamily="18" charset="0"/>
              </a:rPr>
              <a:t>Schacher</a:t>
            </a:r>
            <a:r>
              <a:rPr lang="en-IN" sz="2400" dirty="0">
                <a:latin typeface="Times New Roman" pitchFamily="18" charset="0"/>
                <a:cs typeface="Times New Roman" pitchFamily="18" charset="0"/>
              </a:rPr>
              <a:t> B, </a:t>
            </a:r>
            <a:r>
              <a:rPr lang="en-IN" sz="2400" dirty="0" err="1">
                <a:latin typeface="Times New Roman" pitchFamily="18" charset="0"/>
                <a:cs typeface="Times New Roman" pitchFamily="18" charset="0"/>
              </a:rPr>
              <a:t>Puklo</a:t>
            </a:r>
            <a:r>
              <a:rPr lang="en-IN" sz="2400" dirty="0">
                <a:latin typeface="Times New Roman" pitchFamily="18" charset="0"/>
                <a:cs typeface="Times New Roman" pitchFamily="18" charset="0"/>
              </a:rPr>
              <a:t> M, </a:t>
            </a:r>
            <a:r>
              <a:rPr lang="en-IN" sz="2400" dirty="0" err="1">
                <a:latin typeface="Times New Roman" pitchFamily="18" charset="0"/>
                <a:cs typeface="Times New Roman" pitchFamily="18" charset="0"/>
              </a:rPr>
              <a:t>Eickholz</a:t>
            </a:r>
            <a:r>
              <a:rPr lang="en-IN" sz="2400" dirty="0">
                <a:latin typeface="Times New Roman" pitchFamily="18" charset="0"/>
                <a:cs typeface="Times New Roman" pitchFamily="18" charset="0"/>
              </a:rPr>
              <a:t> P, Hoffmann T, </a:t>
            </a:r>
            <a:r>
              <a:rPr lang="en-IN" sz="2400" dirty="0" err="1">
                <a:latin typeface="Times New Roman" pitchFamily="18" charset="0"/>
                <a:cs typeface="Times New Roman" pitchFamily="18" charset="0"/>
              </a:rPr>
              <a:t>Schackert</a:t>
            </a:r>
            <a:r>
              <a:rPr lang="en-IN" sz="2400" dirty="0">
                <a:latin typeface="Times New Roman" pitchFamily="18" charset="0"/>
                <a:cs typeface="Times New Roman" pitchFamily="18" charset="0"/>
              </a:rPr>
              <a:t> HK. Functional </a:t>
            </a:r>
            <a:r>
              <a:rPr lang="en-IN" sz="2400" dirty="0" err="1">
                <a:latin typeface="Times New Roman" pitchFamily="18" charset="0"/>
                <a:cs typeface="Times New Roman" pitchFamily="18" charset="0"/>
              </a:rPr>
              <a:t>Cathepsin</a:t>
            </a:r>
            <a:r>
              <a:rPr lang="en-IN" sz="2400" dirty="0">
                <a:latin typeface="Times New Roman" pitchFamily="18" charset="0"/>
                <a:cs typeface="Times New Roman" pitchFamily="18" charset="0"/>
              </a:rPr>
              <a:t> C mutations cause different </a:t>
            </a:r>
            <a:r>
              <a:rPr lang="en-IN" sz="2400" dirty="0" err="1">
                <a:latin typeface="Times New Roman" pitchFamily="18" charset="0"/>
                <a:cs typeface="Times New Roman" pitchFamily="18" charset="0"/>
              </a:rPr>
              <a:t>Papillon–Lefevre</a:t>
            </a:r>
            <a:r>
              <a:rPr lang="en-IN" sz="2400" dirty="0">
                <a:latin typeface="Times New Roman" pitchFamily="18" charset="0"/>
                <a:cs typeface="Times New Roman" pitchFamily="18" charset="0"/>
              </a:rPr>
              <a:t> syndrome phenotypes. J </a:t>
            </a:r>
            <a:r>
              <a:rPr lang="en-IN" sz="2400" dirty="0" err="1">
                <a:latin typeface="Times New Roman" pitchFamily="18" charset="0"/>
                <a:cs typeface="Times New Roman" pitchFamily="18" charset="0"/>
              </a:rPr>
              <a:t>Clin</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Periodontol</a:t>
            </a:r>
            <a:r>
              <a:rPr lang="en-IN" sz="2400" dirty="0">
                <a:latin typeface="Times New Roman" pitchFamily="18" charset="0"/>
                <a:cs typeface="Times New Roman" pitchFamily="18" charset="0"/>
              </a:rPr>
              <a:t> 2008; 35: 311–316.</a:t>
            </a:r>
          </a:p>
          <a:p>
            <a:endParaRPr lang="en-IN" sz="2400"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135</a:t>
            </a:fld>
            <a:endParaRPr lang="en-IN"/>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nSpc>
                <a:spcPct val="150000"/>
              </a:lnSpc>
              <a:buNone/>
            </a:pPr>
            <a:endParaRPr lang="en-US" sz="2400" b="1" dirty="0">
              <a:solidFill>
                <a:srgbClr val="00FFFF"/>
              </a:solidFill>
              <a:latin typeface="Times New Roman" pitchFamily="18" charset="0"/>
              <a:cs typeface="Times New Roman" pitchFamily="18" charset="0"/>
            </a:endParaRPr>
          </a:p>
          <a:p>
            <a:pPr>
              <a:lnSpc>
                <a:spcPct val="150000"/>
              </a:lnSpc>
              <a:buNone/>
            </a:pPr>
            <a:r>
              <a:rPr lang="en-US" sz="2400" b="1" dirty="0" err="1">
                <a:solidFill>
                  <a:srgbClr val="00FFFF"/>
                </a:solidFill>
                <a:latin typeface="Times New Roman" pitchFamily="18" charset="0"/>
                <a:cs typeface="Times New Roman" pitchFamily="18" charset="0"/>
              </a:rPr>
              <a:t>Mombelli</a:t>
            </a:r>
            <a:r>
              <a:rPr lang="en-US" sz="2400" b="1" dirty="0">
                <a:solidFill>
                  <a:srgbClr val="00FFFF"/>
                </a:solidFill>
                <a:latin typeface="Times New Roman" pitchFamily="18" charset="0"/>
                <a:cs typeface="Times New Roman" pitchFamily="18" charset="0"/>
              </a:rPr>
              <a:t> et al in 2002 </a:t>
            </a:r>
            <a:r>
              <a:rPr lang="en-US" sz="2400" dirty="0">
                <a:latin typeface="Times New Roman" pitchFamily="18" charset="0"/>
                <a:cs typeface="Times New Roman" pitchFamily="18" charset="0"/>
              </a:rPr>
              <a:t>described 3 types of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a:t>
            </a:r>
            <a:r>
              <a:rPr lang="en-IN" sz="2400" dirty="0">
                <a:latin typeface="Times New Roman" pitchFamily="18" charset="0"/>
                <a:cs typeface="Times New Roman" pitchFamily="18" charset="0"/>
              </a:rPr>
              <a:t> </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b="1" dirty="0">
                <a:solidFill>
                  <a:srgbClr val="66FF33"/>
                </a:solidFill>
                <a:latin typeface="Times New Roman" pitchFamily="18" charset="0"/>
                <a:cs typeface="Times New Roman" pitchFamily="18" charset="0"/>
              </a:rPr>
              <a:t>Secure or certain form</a:t>
            </a:r>
            <a:endParaRPr lang="en-IN" sz="2400" b="1" dirty="0">
              <a:solidFill>
                <a:srgbClr val="66FF33"/>
              </a:solidFill>
              <a:latin typeface="Times New Roman" pitchFamily="18" charset="0"/>
              <a:cs typeface="Times New Roman" pitchFamily="18" charset="0"/>
            </a:endParaRPr>
          </a:p>
          <a:p>
            <a:pPr lvl="0">
              <a:lnSpc>
                <a:spcPct val="150000"/>
              </a:lnSpc>
              <a:buNone/>
            </a:pPr>
            <a:r>
              <a:rPr lang="en-US" sz="2400" b="1" dirty="0">
                <a:latin typeface="Times New Roman" pitchFamily="18" charset="0"/>
                <a:cs typeface="Times New Roman" pitchFamily="18" charset="0"/>
              </a:rPr>
              <a:t>L</a:t>
            </a:r>
            <a:r>
              <a:rPr lang="en-US" sz="2400" dirty="0">
                <a:latin typeface="Times New Roman" pitchFamily="18" charset="0"/>
                <a:cs typeface="Times New Roman" pitchFamily="18" charset="0"/>
              </a:rPr>
              <a:t>oss of attachment of over 2mm in under a year</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Loss of over 2mm before age of 18</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Rapid bone destruction documented by radiographs</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Severe bone loss before age 18</a:t>
            </a: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14</a:t>
            </a:fld>
            <a:endParaRPr lang="en-IN"/>
          </a:p>
        </p:txBody>
      </p:sp>
      <p:sp>
        <p:nvSpPr>
          <p:cNvPr id="6" name="Footer Placeholder 4"/>
          <p:cNvSpPr>
            <a:spLocks noGrp="1"/>
          </p:cNvSpPr>
          <p:nvPr>
            <p:ph type="ftr" sz="quarter" idx="11"/>
          </p:nvPr>
        </p:nvSpPr>
        <p:spPr>
          <a:xfrm>
            <a:off x="3124200" y="6248400"/>
            <a:ext cx="4091006"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lvl="0">
              <a:lnSpc>
                <a:spcPct val="150000"/>
              </a:lnSpc>
              <a:buFont typeface="Arial" pitchFamily="34" charset="0"/>
              <a:buChar char="•"/>
            </a:pPr>
            <a:r>
              <a:rPr lang="en-US" sz="2400" dirty="0">
                <a:latin typeface="Times New Roman" pitchFamily="18" charset="0"/>
                <a:cs typeface="Times New Roman" pitchFamily="18" charset="0"/>
              </a:rPr>
              <a:t> </a:t>
            </a:r>
            <a:r>
              <a:rPr lang="en-US" sz="2400" b="1" dirty="0">
                <a:solidFill>
                  <a:srgbClr val="66FF33"/>
                </a:solidFill>
                <a:latin typeface="Times New Roman" pitchFamily="18" charset="0"/>
                <a:cs typeface="Times New Roman" pitchFamily="18" charset="0"/>
              </a:rPr>
              <a:t>Uncertain or probable form</a:t>
            </a:r>
          </a:p>
          <a:p>
            <a:pPr lvl="0">
              <a:lnSpc>
                <a:spcPct val="150000"/>
              </a:lnSpc>
              <a:buNone/>
            </a:pPr>
            <a:r>
              <a:rPr lang="en-US" sz="2400" dirty="0">
                <a:latin typeface="Times New Roman" pitchFamily="18" charset="0"/>
                <a:cs typeface="Times New Roman" pitchFamily="18" charset="0"/>
              </a:rPr>
              <a:t>Loss of attachment of over 2mm</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Severe bone destruction before age of 30 years</a:t>
            </a:r>
            <a:endParaRPr lang="en-IN" sz="2400" dirty="0">
              <a:latin typeface="Times New Roman" pitchFamily="18" charset="0"/>
              <a:cs typeface="Times New Roman" pitchFamily="18" charset="0"/>
            </a:endParaRPr>
          </a:p>
          <a:p>
            <a:pPr lvl="0">
              <a:lnSpc>
                <a:spcPct val="150000"/>
              </a:lnSpc>
              <a:buFont typeface="Arial" pitchFamily="34" charset="0"/>
              <a:buChar char="•"/>
            </a:pPr>
            <a:r>
              <a:rPr lang="en-US" sz="2400" dirty="0">
                <a:latin typeface="Times New Roman" pitchFamily="18" charset="0"/>
                <a:cs typeface="Times New Roman" pitchFamily="18" charset="0"/>
              </a:rPr>
              <a:t>     </a:t>
            </a:r>
            <a:r>
              <a:rPr lang="en-US" sz="2400" b="1" dirty="0">
                <a:solidFill>
                  <a:srgbClr val="66FF33"/>
                </a:solidFill>
                <a:latin typeface="Times New Roman" pitchFamily="18" charset="0"/>
                <a:cs typeface="Times New Roman" pitchFamily="18" charset="0"/>
              </a:rPr>
              <a:t>Insecure or possible form</a:t>
            </a:r>
            <a:endParaRPr lang="en-IN" sz="2400" b="1" dirty="0">
              <a:solidFill>
                <a:srgbClr val="66FF33"/>
              </a:solidFill>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Loss of attachment  - unclear rate of progression - 2mm in a year</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Bone destruction  - unclear rate of progression </a:t>
            </a:r>
            <a:endParaRPr lang="en-IN" sz="2400" dirty="0">
              <a:latin typeface="Times New Roman" pitchFamily="18" charset="0"/>
              <a:cs typeface="Times New Roman" pitchFamily="18" charset="0"/>
            </a:endParaRPr>
          </a:p>
          <a:p>
            <a:pPr>
              <a:buNone/>
            </a:pPr>
            <a:endParaRPr lang="en-IN" sz="2400"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15</a:t>
            </a:fld>
            <a:endParaRPr lang="en-IN"/>
          </a:p>
        </p:txBody>
      </p:sp>
      <p:sp>
        <p:nvSpPr>
          <p:cNvPr id="6" name="Footer Placeholder 4"/>
          <p:cNvSpPr>
            <a:spLocks noGrp="1"/>
          </p:cNvSpPr>
          <p:nvPr>
            <p:ph type="ftr" sz="quarter" idx="11"/>
          </p:nvPr>
        </p:nvSpPr>
        <p:spPr>
          <a:xfrm>
            <a:off x="2428860" y="6215082"/>
            <a:ext cx="4357718"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lgn="just">
              <a:lnSpc>
                <a:spcPct val="150000"/>
              </a:lnSpc>
              <a:buFontTx/>
              <a:buNone/>
            </a:pPr>
            <a:r>
              <a:rPr lang="en-US" sz="2400" b="1" dirty="0">
                <a:latin typeface="Times New Roman" pitchFamily="18" charset="0"/>
                <a:cs typeface="Times New Roman" pitchFamily="18" charset="0"/>
              </a:rPr>
              <a:t> </a:t>
            </a:r>
            <a:r>
              <a:rPr lang="en-US" sz="2800" b="1" i="1" dirty="0">
                <a:solidFill>
                  <a:srgbClr val="FFFF00"/>
                </a:solidFill>
                <a:latin typeface="Times New Roman" pitchFamily="18" charset="0"/>
                <a:cs typeface="Times New Roman" pitchFamily="18" charset="0"/>
              </a:rPr>
              <a:t>Features of aggressive </a:t>
            </a:r>
            <a:r>
              <a:rPr lang="en-US" sz="2800" b="1" i="1" dirty="0" err="1">
                <a:solidFill>
                  <a:srgbClr val="FFFF00"/>
                </a:solidFill>
                <a:latin typeface="Times New Roman" pitchFamily="18" charset="0"/>
                <a:cs typeface="Times New Roman" pitchFamily="18" charset="0"/>
              </a:rPr>
              <a:t>periodontitis</a:t>
            </a:r>
            <a:endParaRPr lang="en-US" sz="2800" b="1" i="1" dirty="0">
              <a:solidFill>
                <a:srgbClr val="FFFF00"/>
              </a:solidFill>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Aggressive forms of periodontal disease have been defined based on the following </a:t>
            </a:r>
            <a:r>
              <a:rPr lang="en-US" sz="2400" b="1" i="1" dirty="0">
                <a:solidFill>
                  <a:srgbClr val="00B050"/>
                </a:solidFill>
                <a:latin typeface="Times New Roman" pitchFamily="18" charset="0"/>
                <a:cs typeface="Times New Roman" pitchFamily="18" charset="0"/>
              </a:rPr>
              <a:t>primary features (Lang et al. 1999):</a:t>
            </a:r>
          </a:p>
          <a:p>
            <a:pPr lvl="1" algn="just">
              <a:lnSpc>
                <a:spcPct val="150000"/>
              </a:lnSpc>
            </a:pPr>
            <a:r>
              <a:rPr lang="en-US" sz="2400" dirty="0">
                <a:latin typeface="Times New Roman" pitchFamily="18" charset="0"/>
                <a:cs typeface="Times New Roman" pitchFamily="18" charset="0"/>
              </a:rPr>
              <a:t>Non-contributory medical history</a:t>
            </a:r>
          </a:p>
          <a:p>
            <a:pPr lvl="1" algn="just">
              <a:lnSpc>
                <a:spcPct val="150000"/>
              </a:lnSpc>
            </a:pPr>
            <a:r>
              <a:rPr lang="en-US" sz="2400" dirty="0">
                <a:latin typeface="Times New Roman" pitchFamily="18" charset="0"/>
                <a:cs typeface="Times New Roman" pitchFamily="18" charset="0"/>
              </a:rPr>
              <a:t>Rapid attachment loss and bone destruction</a:t>
            </a:r>
          </a:p>
          <a:p>
            <a:pPr lvl="1" algn="just">
              <a:lnSpc>
                <a:spcPct val="150000"/>
              </a:lnSpc>
            </a:pPr>
            <a:r>
              <a:rPr lang="en-US" sz="2400" dirty="0">
                <a:latin typeface="Times New Roman" pitchFamily="18" charset="0"/>
                <a:cs typeface="Times New Roman" pitchFamily="18" charset="0"/>
              </a:rPr>
              <a:t>Familial aggregation of cases</a:t>
            </a: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16</a:t>
            </a:fld>
            <a:endParaRPr lang="en-IN"/>
          </a:p>
        </p:txBody>
      </p:sp>
      <p:sp>
        <p:nvSpPr>
          <p:cNvPr id="7" name="Footer Placeholder 4"/>
          <p:cNvSpPr>
            <a:spLocks noGrp="1"/>
          </p:cNvSpPr>
          <p:nvPr>
            <p:ph type="ftr" sz="quarter" idx="11"/>
          </p:nvPr>
        </p:nvSpPr>
        <p:spPr>
          <a:xfrm>
            <a:off x="3124200" y="6248400"/>
            <a:ext cx="4233882" cy="457200"/>
          </a:xfrm>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715436" cy="5559445"/>
          </a:xfrm>
        </p:spPr>
        <p:txBody>
          <a:bodyPr/>
          <a:lstStyle/>
          <a:p>
            <a:pPr algn="just">
              <a:lnSpc>
                <a:spcPct val="150000"/>
              </a:lnSpc>
              <a:buFontTx/>
              <a:buNone/>
            </a:pPr>
            <a:r>
              <a:rPr lang="en-US" sz="2400" b="1" i="1" dirty="0">
                <a:solidFill>
                  <a:srgbClr val="00B050"/>
                </a:solidFill>
                <a:latin typeface="Times New Roman" pitchFamily="18" charset="0"/>
                <a:cs typeface="Times New Roman" pitchFamily="18" charset="0"/>
              </a:rPr>
              <a:t>Secondary features :</a:t>
            </a:r>
          </a:p>
          <a:p>
            <a:pPr lvl="1" algn="just">
              <a:lnSpc>
                <a:spcPct val="150000"/>
              </a:lnSpc>
            </a:pPr>
            <a:r>
              <a:rPr lang="en-US" sz="2400" dirty="0">
                <a:latin typeface="Times New Roman" pitchFamily="18" charset="0"/>
                <a:cs typeface="Times New Roman" pitchFamily="18" charset="0"/>
              </a:rPr>
              <a:t> Amounts of microbial deposits inconsistent with severity of periodontal destruction.</a:t>
            </a:r>
          </a:p>
          <a:p>
            <a:pPr lvl="1" algn="just">
              <a:lnSpc>
                <a:spcPct val="150000"/>
              </a:lnSpc>
            </a:pPr>
            <a:r>
              <a:rPr lang="en-US" sz="2400" dirty="0">
                <a:latin typeface="Times New Roman" pitchFamily="18" charset="0"/>
                <a:cs typeface="Times New Roman" pitchFamily="18" charset="0"/>
              </a:rPr>
              <a:t> Elevated  levels of A </a:t>
            </a:r>
            <a:r>
              <a:rPr lang="en-US" sz="2400" dirty="0" err="1">
                <a:latin typeface="Times New Roman" pitchFamily="18" charset="0"/>
                <a:cs typeface="Times New Roman" pitchFamily="18" charset="0"/>
              </a:rPr>
              <a:t>a</a:t>
            </a:r>
            <a:r>
              <a:rPr lang="en-US" sz="2400" dirty="0">
                <a:latin typeface="Times New Roman" pitchFamily="18" charset="0"/>
                <a:cs typeface="Times New Roman" pitchFamily="18" charset="0"/>
              </a:rPr>
              <a:t> and in some Far East populations, P g.</a:t>
            </a:r>
          </a:p>
          <a:p>
            <a:pPr lvl="1" algn="just">
              <a:lnSpc>
                <a:spcPct val="150000"/>
              </a:lnSpc>
            </a:pPr>
            <a:r>
              <a:rPr lang="en-US" sz="2400" dirty="0">
                <a:latin typeface="Times New Roman" pitchFamily="18" charset="0"/>
                <a:cs typeface="Times New Roman" pitchFamily="18" charset="0"/>
              </a:rPr>
              <a:t>Phagocyte abnormalities.</a:t>
            </a:r>
          </a:p>
          <a:p>
            <a:pPr lvl="1" algn="just">
              <a:lnSpc>
                <a:spcPct val="150000"/>
              </a:lnSpc>
            </a:pPr>
            <a:r>
              <a:rPr lang="en-US" sz="2400" dirty="0">
                <a:latin typeface="Times New Roman" pitchFamily="18" charset="0"/>
                <a:cs typeface="Times New Roman" pitchFamily="18" charset="0"/>
              </a:rPr>
              <a:t>Hyper-responsive macrophage phenotype, including    PGE</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and IL-l β in response to bacterial </a:t>
            </a:r>
            <a:r>
              <a:rPr lang="en-US" sz="2400" dirty="0" err="1">
                <a:latin typeface="Times New Roman" pitchFamily="18" charset="0"/>
                <a:cs typeface="Times New Roman" pitchFamily="18" charset="0"/>
              </a:rPr>
              <a:t>endotoxins</a:t>
            </a:r>
            <a:r>
              <a:rPr lang="en-US" sz="2400" dirty="0">
                <a:latin typeface="Times New Roman" pitchFamily="18" charset="0"/>
                <a:cs typeface="Times New Roman" pitchFamily="18" charset="0"/>
              </a:rPr>
              <a:t>.</a:t>
            </a:r>
          </a:p>
          <a:p>
            <a:pPr lvl="1" algn="just">
              <a:lnSpc>
                <a:spcPct val="150000"/>
              </a:lnSpc>
            </a:pPr>
            <a:r>
              <a:rPr lang="en-US" sz="2400" dirty="0">
                <a:latin typeface="Times New Roman" pitchFamily="18" charset="0"/>
                <a:cs typeface="Times New Roman" pitchFamily="18" charset="0"/>
              </a:rPr>
              <a:t>Progression of attachment loss and bone loss may be self-arresting.</a:t>
            </a:r>
          </a:p>
          <a:p>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17</a:t>
            </a:fld>
            <a:endParaRPr lang="en-IN"/>
          </a:p>
        </p:txBody>
      </p:sp>
      <p:sp>
        <p:nvSpPr>
          <p:cNvPr id="6" name="Footer Placeholder 4"/>
          <p:cNvSpPr>
            <a:spLocks noGrp="1"/>
          </p:cNvSpPr>
          <p:nvPr>
            <p:ph type="ftr" sz="quarter" idx="11"/>
          </p:nvPr>
        </p:nvSpPr>
        <p:spPr>
          <a:xfrm>
            <a:off x="3124200" y="6248400"/>
            <a:ext cx="4091006" cy="457200"/>
          </a:xfrm>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endParaRPr lang="en-IN" sz="2800" b="1" i="1" dirty="0">
              <a:solidFill>
                <a:srgbClr val="FFFF00"/>
              </a:solidFill>
              <a:latin typeface="Times New Roman" pitchFamily="18" charset="0"/>
              <a:cs typeface="Times New Roman" pitchFamily="18" charset="0"/>
            </a:endParaRPr>
          </a:p>
          <a:p>
            <a:pPr>
              <a:buNone/>
            </a:pPr>
            <a:r>
              <a:rPr lang="en-IN" sz="2800" b="1" i="1" dirty="0">
                <a:solidFill>
                  <a:srgbClr val="FFFF00"/>
                </a:solidFill>
                <a:latin typeface="Times New Roman" pitchFamily="18" charset="0"/>
                <a:cs typeface="Times New Roman" pitchFamily="18" charset="0"/>
              </a:rPr>
              <a:t>Aggressive Periodontitis</a:t>
            </a:r>
          </a:p>
          <a:p>
            <a:pPr>
              <a:buNone/>
            </a:pPr>
            <a:endParaRPr lang="en-IN" sz="2800" b="1" i="1" dirty="0">
              <a:solidFill>
                <a:srgbClr val="FFFF00"/>
              </a:solidFill>
              <a:latin typeface="Times New Roman" pitchFamily="18" charset="0"/>
              <a:cs typeface="Times New Roman" pitchFamily="18" charset="0"/>
            </a:endParaRPr>
          </a:p>
          <a:p>
            <a:pPr>
              <a:lnSpc>
                <a:spcPct val="150000"/>
              </a:lnSpc>
              <a:buFont typeface="Wingdings" pitchFamily="2" charset="2"/>
              <a:buChar char="Ø"/>
            </a:pPr>
            <a:r>
              <a:rPr lang="en-IN" sz="2400" dirty="0">
                <a:latin typeface="Times New Roman" pitchFamily="18" charset="0"/>
                <a:cs typeface="Times New Roman" pitchFamily="18" charset="0"/>
              </a:rPr>
              <a:t>Localised</a:t>
            </a:r>
          </a:p>
          <a:p>
            <a:pPr>
              <a:lnSpc>
                <a:spcPct val="150000"/>
              </a:lnSpc>
              <a:buFont typeface="Wingdings" pitchFamily="2" charset="2"/>
              <a:buChar char="Ø"/>
            </a:pPr>
            <a:r>
              <a:rPr lang="en-IN" sz="2400" dirty="0">
                <a:latin typeface="Times New Roman" pitchFamily="18" charset="0"/>
                <a:cs typeface="Times New Roman" pitchFamily="18" charset="0"/>
              </a:rPr>
              <a:t>Generalised</a:t>
            </a:r>
          </a:p>
        </p:txBody>
      </p:sp>
      <p:sp>
        <p:nvSpPr>
          <p:cNvPr id="4" name="Slide Number Placeholder 3"/>
          <p:cNvSpPr>
            <a:spLocks noGrp="1"/>
          </p:cNvSpPr>
          <p:nvPr>
            <p:ph type="sldNum" sz="quarter" idx="12"/>
          </p:nvPr>
        </p:nvSpPr>
        <p:spPr/>
        <p:txBody>
          <a:bodyPr/>
          <a:lstStyle/>
          <a:p>
            <a:fld id="{3EA8F7DC-4F65-4E02-AD7B-B7A4A4A60F4A}" type="slidenum">
              <a:rPr lang="en-IN" smtClean="0"/>
              <a:pPr/>
              <a:t>18</a:t>
            </a:fld>
            <a:endParaRPr lang="en-IN"/>
          </a:p>
        </p:txBody>
      </p:sp>
      <p:sp>
        <p:nvSpPr>
          <p:cNvPr id="6" name="Footer Placeholder 4"/>
          <p:cNvSpPr>
            <a:spLocks noGrp="1"/>
          </p:cNvSpPr>
          <p:nvPr>
            <p:ph type="ftr" sz="quarter" idx="11"/>
          </p:nvPr>
        </p:nvSpPr>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73759"/>
          </a:xfrm>
        </p:spPr>
        <p:txBody>
          <a:bodyPr/>
          <a:lstStyle/>
          <a:p>
            <a:pPr>
              <a:buNone/>
            </a:pPr>
            <a:r>
              <a:rPr lang="en-IN" sz="2800" b="1" i="1" dirty="0">
                <a:solidFill>
                  <a:srgbClr val="FFFF00"/>
                </a:solidFill>
                <a:effectLst/>
                <a:latin typeface="Times New Roman" pitchFamily="18" charset="0"/>
                <a:cs typeface="Times New Roman" pitchFamily="18" charset="0"/>
              </a:rPr>
              <a:t>Localised aggressive </a:t>
            </a:r>
            <a:r>
              <a:rPr lang="en-IN" sz="2800" b="1" i="1" dirty="0" err="1">
                <a:solidFill>
                  <a:srgbClr val="FFFF00"/>
                </a:solidFill>
                <a:effectLst/>
                <a:latin typeface="Times New Roman" pitchFamily="18" charset="0"/>
                <a:cs typeface="Times New Roman" pitchFamily="18" charset="0"/>
              </a:rPr>
              <a:t>periodontitis</a:t>
            </a:r>
            <a:endParaRPr lang="en-IN" sz="2800" b="1" i="1" dirty="0">
              <a:solidFill>
                <a:srgbClr val="FFFF00"/>
              </a:solidFill>
              <a:effectLst/>
              <a:latin typeface="Times New Roman" pitchFamily="18" charset="0"/>
              <a:cs typeface="Times New Roman" pitchFamily="18" charset="0"/>
            </a:endParaRPr>
          </a:p>
          <a:p>
            <a:pPr>
              <a:buNone/>
            </a:pPr>
            <a:endParaRPr lang="en-IN" sz="2800" b="1" i="1" dirty="0">
              <a:solidFill>
                <a:srgbClr val="FFFF00"/>
              </a:solidFill>
              <a:effectLst/>
              <a:latin typeface="Times New Roman" pitchFamily="18" charset="0"/>
              <a:cs typeface="Times New Roman" pitchFamily="18" charset="0"/>
            </a:endParaRPr>
          </a:p>
          <a:p>
            <a:pPr>
              <a:lnSpc>
                <a:spcPct val="150000"/>
              </a:lnSpc>
            </a:pPr>
            <a:r>
              <a:rPr lang="en-US" sz="2400" dirty="0" err="1">
                <a:latin typeface="Times New Roman" pitchFamily="18" charset="0"/>
                <a:cs typeface="Times New Roman" pitchFamily="18" charset="0"/>
              </a:rPr>
              <a:t>Circumpubertal</a:t>
            </a:r>
            <a:r>
              <a:rPr lang="en-US" sz="2400" dirty="0">
                <a:latin typeface="Times New Roman" pitchFamily="18" charset="0"/>
                <a:cs typeface="Times New Roman" pitchFamily="18" charset="0"/>
              </a:rPr>
              <a:t> onset.</a:t>
            </a:r>
          </a:p>
          <a:p>
            <a:pPr>
              <a:lnSpc>
                <a:spcPct val="150000"/>
              </a:lnSpc>
            </a:pPr>
            <a:r>
              <a:rPr lang="en-US" sz="2400" dirty="0">
                <a:latin typeface="Times New Roman" pitchFamily="18" charset="0"/>
                <a:cs typeface="Times New Roman" pitchFamily="18" charset="0"/>
              </a:rPr>
              <a:t>Robust serum antibody response to infecting agents. </a:t>
            </a:r>
          </a:p>
          <a:p>
            <a:pPr>
              <a:lnSpc>
                <a:spcPct val="150000"/>
              </a:lnSpc>
            </a:pPr>
            <a:r>
              <a:rPr lang="en-US" sz="2400" dirty="0">
                <a:latin typeface="Times New Roman" pitchFamily="18" charset="0"/>
                <a:cs typeface="Times New Roman" pitchFamily="18" charset="0"/>
              </a:rPr>
              <a:t>Localized first molar/incisor presentation with </a:t>
            </a:r>
            <a:r>
              <a:rPr lang="en-US" sz="2400" dirty="0" err="1">
                <a:latin typeface="Times New Roman" pitchFamily="18" charset="0"/>
                <a:cs typeface="Times New Roman" pitchFamily="18" charset="0"/>
              </a:rPr>
              <a:t>interproximal</a:t>
            </a:r>
            <a:r>
              <a:rPr lang="en-US" sz="2400" dirty="0">
                <a:latin typeface="Times New Roman" pitchFamily="18" charset="0"/>
                <a:cs typeface="Times New Roman" pitchFamily="18" charset="0"/>
              </a:rPr>
              <a:t> attachment loss on at least two permanent teeth, one of which is a first molar, and involving no more than two teeth other than first molars and incisors</a:t>
            </a:r>
          </a:p>
          <a:p>
            <a:pPr>
              <a:lnSpc>
                <a:spcPct val="150000"/>
              </a:lnSpc>
            </a:pPr>
            <a:r>
              <a:rPr lang="en-US" sz="2400" dirty="0">
                <a:latin typeface="Times New Roman" pitchFamily="18" charset="0"/>
                <a:cs typeface="Times New Roman" pitchFamily="18" charset="0"/>
              </a:rPr>
              <a:t>Lack of clinical inflammation</a:t>
            </a:r>
          </a:p>
          <a:p>
            <a:pPr>
              <a:lnSpc>
                <a:spcPct val="150000"/>
              </a:lnSpc>
            </a:pPr>
            <a:r>
              <a:rPr lang="en-US" sz="2400" dirty="0">
                <a:latin typeface="Times New Roman" pitchFamily="18" charset="0"/>
                <a:cs typeface="Times New Roman" pitchFamily="18" charset="0"/>
              </a:rPr>
              <a:t> Presence of deep periodontal pockets</a:t>
            </a:r>
          </a:p>
          <a:p>
            <a:pPr>
              <a:lnSpc>
                <a:spcPct val="150000"/>
              </a:lnSpc>
            </a:pPr>
            <a:endParaRPr lang="en-IN" sz="2400" b="1" i="1" dirty="0">
              <a:solidFill>
                <a:srgbClr val="FFFF00"/>
              </a:solidFill>
              <a:effectLst/>
              <a:latin typeface="Times New Roman" pitchFamily="18" charset="0"/>
              <a:cs typeface="Times New Roman" pitchFamily="18" charset="0"/>
            </a:endParaRPr>
          </a:p>
        </p:txBody>
      </p:sp>
      <p:pic>
        <p:nvPicPr>
          <p:cNvPr id="4" name="Picture 7" descr="8331_28021"/>
          <p:cNvPicPr>
            <a:picLocks noChangeAspect="1" noChangeArrowheads="1"/>
          </p:cNvPicPr>
          <p:nvPr/>
        </p:nvPicPr>
        <p:blipFill>
          <a:blip r:embed="rId2"/>
          <a:srcRect b="7143"/>
          <a:stretch>
            <a:fillRect/>
          </a:stretch>
        </p:blipFill>
        <p:spPr bwMode="auto">
          <a:xfrm>
            <a:off x="6000760" y="4429132"/>
            <a:ext cx="2743200" cy="1981200"/>
          </a:xfrm>
          <a:prstGeom prst="rect">
            <a:avLst/>
          </a:prstGeom>
          <a:noFill/>
          <a:ln w="38100">
            <a:solidFill>
              <a:schemeClr val="bg2"/>
            </a:solidFill>
            <a:miter lim="800000"/>
            <a:headEnd/>
            <a:tailEnd/>
          </a:ln>
        </p:spPr>
      </p:pic>
      <p:sp>
        <p:nvSpPr>
          <p:cNvPr id="5" name="Slide Number Placeholder 4"/>
          <p:cNvSpPr>
            <a:spLocks noGrp="1"/>
          </p:cNvSpPr>
          <p:nvPr>
            <p:ph type="sldNum" sz="quarter" idx="12"/>
          </p:nvPr>
        </p:nvSpPr>
        <p:spPr/>
        <p:txBody>
          <a:bodyPr/>
          <a:lstStyle/>
          <a:p>
            <a:fld id="{3EA8F7DC-4F65-4E02-AD7B-B7A4A4A60F4A}" type="slidenum">
              <a:rPr lang="en-IN" smtClean="0"/>
              <a:pPr/>
              <a:t>19</a:t>
            </a:fld>
            <a:endParaRPr lang="en-IN"/>
          </a:p>
        </p:txBody>
      </p:sp>
      <p:sp>
        <p:nvSpPr>
          <p:cNvPr id="7" name="Footer Placeholder 4"/>
          <p:cNvSpPr>
            <a:spLocks noGrp="1"/>
          </p:cNvSpPr>
          <p:nvPr>
            <p:ph type="ftr" sz="quarter" idx="11"/>
          </p:nvPr>
        </p:nvSpPr>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r>
              <a:rPr lang="en-IN" sz="2800" b="1" i="1" dirty="0">
                <a:solidFill>
                  <a:srgbClr val="FFFF00"/>
                </a:solidFill>
                <a:latin typeface="Times New Roman" pitchFamily="18" charset="0"/>
                <a:cs typeface="Times New Roman" pitchFamily="18" charset="0"/>
              </a:rPr>
              <a:t>Contents:</a:t>
            </a:r>
          </a:p>
          <a:p>
            <a:pPr>
              <a:lnSpc>
                <a:spcPct val="150000"/>
              </a:lnSpc>
            </a:pPr>
            <a:r>
              <a:rPr lang="en-US" sz="2400" dirty="0">
                <a:latin typeface="Times New Roman" pitchFamily="18" charset="0"/>
                <a:cs typeface="Times New Roman" pitchFamily="18" charset="0"/>
              </a:rPr>
              <a:t>Introduction</a:t>
            </a:r>
          </a:p>
          <a:p>
            <a:pPr>
              <a:lnSpc>
                <a:spcPct val="150000"/>
              </a:lnSpc>
            </a:pPr>
            <a:r>
              <a:rPr lang="en-US" sz="2400" dirty="0">
                <a:latin typeface="Times New Roman" pitchFamily="18" charset="0"/>
                <a:cs typeface="Times New Roman" pitchFamily="18" charset="0"/>
              </a:rPr>
              <a:t>Historical Background</a:t>
            </a:r>
          </a:p>
          <a:p>
            <a:pPr>
              <a:lnSpc>
                <a:spcPct val="150000"/>
              </a:lnSpc>
            </a:pPr>
            <a:r>
              <a:rPr lang="en-US" sz="2400" dirty="0">
                <a:latin typeface="Times New Roman" pitchFamily="18" charset="0"/>
                <a:cs typeface="Times New Roman" pitchFamily="18" charset="0"/>
              </a:rPr>
              <a:t>Classification</a:t>
            </a:r>
          </a:p>
          <a:p>
            <a:pPr>
              <a:lnSpc>
                <a:spcPct val="150000"/>
              </a:lnSpc>
            </a:pPr>
            <a:r>
              <a:rPr lang="en-US" sz="2400" dirty="0">
                <a:latin typeface="Times New Roman" pitchFamily="18" charset="0"/>
                <a:cs typeface="Times New Roman" pitchFamily="18" charset="0"/>
              </a:rPr>
              <a:t>Localized Aggressive Periodontitis</a:t>
            </a:r>
          </a:p>
          <a:p>
            <a:pPr>
              <a:lnSpc>
                <a:spcPct val="150000"/>
              </a:lnSpc>
            </a:pPr>
            <a:r>
              <a:rPr lang="en-US" sz="2400" dirty="0">
                <a:latin typeface="Times New Roman" pitchFamily="18" charset="0"/>
                <a:cs typeface="Times New Roman" pitchFamily="18" charset="0"/>
              </a:rPr>
              <a:t>Generalized Aggressive Periodontitis</a:t>
            </a:r>
          </a:p>
          <a:p>
            <a:pPr>
              <a:lnSpc>
                <a:spcPct val="150000"/>
              </a:lnSpc>
            </a:pPr>
            <a:r>
              <a:rPr lang="en-US" sz="2400" dirty="0">
                <a:latin typeface="Times New Roman" pitchFamily="18" charset="0"/>
                <a:cs typeface="Times New Roman" pitchFamily="18" charset="0"/>
              </a:rPr>
              <a:t>Syndromes associated with aggressive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Etiology and pathogenesis</a:t>
            </a:r>
          </a:p>
          <a:p>
            <a:pPr>
              <a:lnSpc>
                <a:spcPct val="150000"/>
              </a:lnSpc>
            </a:pPr>
            <a:r>
              <a:rPr lang="en-US" sz="2400" dirty="0">
                <a:latin typeface="Times New Roman" pitchFamily="18" charset="0"/>
                <a:cs typeface="Times New Roman" pitchFamily="18" charset="0"/>
              </a:rPr>
              <a:t>Diagnosis</a:t>
            </a:r>
          </a:p>
          <a:p>
            <a:pPr>
              <a:buNone/>
            </a:pPr>
            <a:endParaRPr lang="en-IN" sz="2800" b="1"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2</a:t>
            </a:fld>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nSpc>
                <a:spcPct val="150000"/>
              </a:lnSpc>
              <a:buNone/>
            </a:pPr>
            <a:endParaRPr lang="en-US" sz="2400" dirty="0">
              <a:latin typeface="Times New Roman" pitchFamily="18" charset="0"/>
              <a:cs typeface="Times New Roman" pitchFamily="18" charset="0"/>
            </a:endParaRPr>
          </a:p>
          <a:p>
            <a:pPr>
              <a:lnSpc>
                <a:spcPct val="150000"/>
              </a:lnSpc>
            </a:pPr>
            <a:r>
              <a:rPr lang="en-US" sz="2400" dirty="0" err="1">
                <a:latin typeface="Times New Roman" pitchFamily="18" charset="0"/>
                <a:cs typeface="Times New Roman" pitchFamily="18" charset="0"/>
              </a:rPr>
              <a:t>Disto</a:t>
            </a:r>
            <a:r>
              <a:rPr lang="en-US" sz="2400" dirty="0">
                <a:latin typeface="Times New Roman" pitchFamily="18" charset="0"/>
                <a:cs typeface="Times New Roman" pitchFamily="18" charset="0"/>
              </a:rPr>
              <a:t> labial migration, </a:t>
            </a:r>
            <a:r>
              <a:rPr lang="en-US" sz="2400" dirty="0" err="1">
                <a:latin typeface="Times New Roman" pitchFamily="18" charset="0"/>
                <a:cs typeface="Times New Roman" pitchFamily="18" charset="0"/>
              </a:rPr>
              <a:t>diastema</a:t>
            </a:r>
            <a:r>
              <a:rPr lang="en-US" sz="2400" dirty="0">
                <a:latin typeface="Times New Roman" pitchFamily="18" charset="0"/>
                <a:cs typeface="Times New Roman" pitchFamily="18" charset="0"/>
              </a:rPr>
              <a:t> formation </a:t>
            </a:r>
          </a:p>
          <a:p>
            <a:pPr>
              <a:lnSpc>
                <a:spcPct val="150000"/>
              </a:lnSpc>
              <a:buNone/>
            </a:pPr>
            <a:r>
              <a:rPr lang="en-US" sz="2400" dirty="0">
                <a:latin typeface="Times New Roman" pitchFamily="18" charset="0"/>
                <a:cs typeface="Times New Roman" pitchFamily="18" charset="0"/>
              </a:rPr>
              <a:t> and Increasing mobility of the first molars.</a:t>
            </a:r>
          </a:p>
          <a:p>
            <a:pPr>
              <a:lnSpc>
                <a:spcPct val="150000"/>
              </a:lnSpc>
            </a:pPr>
            <a:r>
              <a:rPr lang="en-US" sz="2400" dirty="0">
                <a:latin typeface="Times New Roman" pitchFamily="18" charset="0"/>
                <a:cs typeface="Times New Roman" pitchFamily="18" charset="0"/>
              </a:rPr>
              <a:t>Amount of plaque inconsistent with the amount of periodontal destruction.</a:t>
            </a:r>
          </a:p>
          <a:p>
            <a:pPr>
              <a:lnSpc>
                <a:spcPct val="150000"/>
              </a:lnSpc>
            </a:pPr>
            <a:r>
              <a:rPr lang="en-US" sz="2400" dirty="0">
                <a:latin typeface="Times New Roman" pitchFamily="18" charset="0"/>
                <a:cs typeface="Times New Roman" pitchFamily="18" charset="0"/>
              </a:rPr>
              <a:t>Plaque that is present forms a thin </a:t>
            </a:r>
            <a:r>
              <a:rPr lang="en-US" sz="2400" dirty="0" err="1">
                <a:latin typeface="Times New Roman" pitchFamily="18" charset="0"/>
                <a:cs typeface="Times New Roman" pitchFamily="18" charset="0"/>
              </a:rPr>
              <a:t>biofilm</a:t>
            </a:r>
            <a:r>
              <a:rPr lang="en-US" sz="2400" dirty="0">
                <a:latin typeface="Times New Roman" pitchFamily="18" charset="0"/>
                <a:cs typeface="Times New Roman" pitchFamily="18" charset="0"/>
              </a:rPr>
              <a:t> on the teeth and rarely mineralizes to form calculus. </a:t>
            </a:r>
          </a:p>
          <a:p>
            <a:pPr>
              <a:lnSpc>
                <a:spcPct val="150000"/>
              </a:lnSpc>
            </a:pPr>
            <a:endParaRPr lang="en-US" sz="2000" dirty="0">
              <a:latin typeface="Times New Roman" pitchFamily="18" charset="0"/>
              <a:cs typeface="Times New Roman" pitchFamily="18" charset="0"/>
            </a:endParaRPr>
          </a:p>
          <a:p>
            <a:pPr>
              <a:buNone/>
            </a:pPr>
            <a:endParaRPr lang="en-IN" dirty="0"/>
          </a:p>
        </p:txBody>
      </p:sp>
      <p:pic>
        <p:nvPicPr>
          <p:cNvPr id="4" name="Picture 3" descr="8331_28018"/>
          <p:cNvPicPr>
            <a:picLocks noChangeAspect="1" noChangeArrowheads="1"/>
          </p:cNvPicPr>
          <p:nvPr/>
        </p:nvPicPr>
        <p:blipFill>
          <a:blip r:embed="rId2"/>
          <a:srcRect b="8696"/>
          <a:stretch>
            <a:fillRect/>
          </a:stretch>
        </p:blipFill>
        <p:spPr bwMode="auto">
          <a:xfrm>
            <a:off x="6357950" y="214290"/>
            <a:ext cx="2500330" cy="2266706"/>
          </a:xfrm>
          <a:prstGeom prst="rect">
            <a:avLst/>
          </a:prstGeom>
          <a:noFill/>
          <a:ln w="38100" cmpd="dbl">
            <a:solidFill>
              <a:srgbClr val="000000"/>
            </a:solidFill>
            <a:miter lim="800000"/>
            <a:headEnd/>
            <a:tailEnd/>
          </a:ln>
          <a:effectLst/>
        </p:spPr>
      </p:pic>
      <p:sp>
        <p:nvSpPr>
          <p:cNvPr id="5" name="Slide Number Placeholder 4"/>
          <p:cNvSpPr>
            <a:spLocks noGrp="1"/>
          </p:cNvSpPr>
          <p:nvPr>
            <p:ph type="sldNum" sz="quarter" idx="12"/>
          </p:nvPr>
        </p:nvSpPr>
        <p:spPr/>
        <p:txBody>
          <a:bodyPr/>
          <a:lstStyle/>
          <a:p>
            <a:fld id="{3EA8F7DC-4F65-4E02-AD7B-B7A4A4A60F4A}" type="slidenum">
              <a:rPr lang="en-IN" smtClean="0"/>
              <a:pPr/>
              <a:t>20</a:t>
            </a:fld>
            <a:endParaRPr lang="en-IN"/>
          </a:p>
        </p:txBody>
      </p:sp>
      <p:sp>
        <p:nvSpPr>
          <p:cNvPr id="7" name="Footer Placeholder 4"/>
          <p:cNvSpPr>
            <a:spLocks noGrp="1"/>
          </p:cNvSpPr>
          <p:nvPr>
            <p:ph type="ftr" sz="quarter" idx="11"/>
          </p:nvPr>
        </p:nvSpPr>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nSpc>
                <a:spcPct val="150000"/>
              </a:lnSpc>
              <a:buNone/>
            </a:pPr>
            <a:r>
              <a:rPr lang="en-US" sz="2400" b="1" i="1" dirty="0">
                <a:solidFill>
                  <a:srgbClr val="FFFF00"/>
                </a:solidFill>
                <a:latin typeface="Times New Roman" pitchFamily="18" charset="0"/>
                <a:cs typeface="Times New Roman" pitchFamily="18" charset="0"/>
              </a:rPr>
              <a:t>Radiographic features:</a:t>
            </a:r>
          </a:p>
          <a:p>
            <a:pPr>
              <a:lnSpc>
                <a:spcPct val="150000"/>
              </a:lnSpc>
              <a:buFont typeface="Arial" pitchFamily="34" charset="0"/>
              <a:buChar char="•"/>
            </a:pPr>
            <a:r>
              <a:rPr lang="en-US" sz="2400" dirty="0">
                <a:latin typeface="Times New Roman" pitchFamily="18" charset="0"/>
                <a:cs typeface="Times New Roman" pitchFamily="18" charset="0"/>
              </a:rPr>
              <a:t>Classic diagnostic sign of localized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 </a:t>
            </a:r>
          </a:p>
          <a:p>
            <a:pPr lvl="1">
              <a:lnSpc>
                <a:spcPct val="150000"/>
              </a:lnSpc>
              <a:buNone/>
            </a:pPr>
            <a:r>
              <a:rPr lang="en-US" sz="2400" dirty="0">
                <a:latin typeface="Times New Roman" pitchFamily="18" charset="0"/>
                <a:cs typeface="Times New Roman" pitchFamily="18" charset="0"/>
              </a:rPr>
              <a:t>Vertical  loss of alveolar bone </a:t>
            </a:r>
          </a:p>
          <a:p>
            <a:pPr lvl="1">
              <a:lnSpc>
                <a:spcPct val="150000"/>
              </a:lnSpc>
              <a:buNone/>
            </a:pPr>
            <a:r>
              <a:rPr lang="en-US" sz="2400" dirty="0">
                <a:latin typeface="Times New Roman" pitchFamily="18" charset="0"/>
                <a:cs typeface="Times New Roman" pitchFamily="18" charset="0"/>
              </a:rPr>
              <a:t>First  molars and incisors</a:t>
            </a:r>
          </a:p>
          <a:p>
            <a:pPr lvl="1">
              <a:lnSpc>
                <a:spcPct val="150000"/>
              </a:lnSpc>
              <a:buNone/>
            </a:pPr>
            <a:r>
              <a:rPr lang="en-US" sz="2400" dirty="0">
                <a:latin typeface="Times New Roman" pitchFamily="18" charset="0"/>
                <a:cs typeface="Times New Roman" pitchFamily="18" charset="0"/>
              </a:rPr>
              <a:t>Arc shaped loss of alveolar bone. </a:t>
            </a:r>
          </a:p>
          <a:p>
            <a:pPr lvl="1">
              <a:lnSpc>
                <a:spcPct val="150000"/>
              </a:lnSpc>
              <a:buBlip>
                <a:blip r:embed="rId2"/>
              </a:buBlip>
            </a:pPr>
            <a:endParaRPr lang="en-US" sz="2400" dirty="0">
              <a:latin typeface="Times New Roman" pitchFamily="18" charset="0"/>
              <a:cs typeface="Times New Roman" pitchFamily="18" charset="0"/>
            </a:endParaRPr>
          </a:p>
          <a:p>
            <a:pPr>
              <a:lnSpc>
                <a:spcPct val="150000"/>
              </a:lnSpc>
              <a:buFont typeface="Arial" pitchFamily="34" charset="0"/>
              <a:buChar char="•"/>
            </a:pPr>
            <a:r>
              <a:rPr lang="en-US" sz="2400" dirty="0">
                <a:latin typeface="Times New Roman" pitchFamily="18" charset="0"/>
                <a:cs typeface="Times New Roman" pitchFamily="18" charset="0"/>
              </a:rPr>
              <a:t>Rate of bone loss is about 3-4 times faster than in chronic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a:t>
            </a:r>
          </a:p>
          <a:p>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21</a:t>
            </a:fld>
            <a:endParaRPr lang="en-IN"/>
          </a:p>
        </p:txBody>
      </p:sp>
      <p:sp>
        <p:nvSpPr>
          <p:cNvPr id="5" name="Footer Placeholder 4"/>
          <p:cNvSpPr>
            <a:spLocks noGrp="1"/>
          </p:cNvSpPr>
          <p:nvPr>
            <p:ph type="ftr" sz="quarter" idx="11"/>
          </p:nvPr>
        </p:nvSpPr>
        <p:spPr>
          <a:xfrm>
            <a:off x="2357422" y="6248400"/>
            <a:ext cx="4857784" cy="457200"/>
          </a:xfrm>
        </p:spPr>
        <p:txBody>
          <a:bodyPr/>
          <a:lstStyle/>
          <a:p>
            <a:r>
              <a:rPr lang="en-IN" dirty="0" err="1"/>
              <a:t>Lindhe</a:t>
            </a:r>
            <a:r>
              <a:rPr lang="en-IN" dirty="0"/>
              <a:t> – Textbook of clinical periodontology,5</a:t>
            </a:r>
            <a:r>
              <a:rPr lang="en-IN" baseline="30000" dirty="0"/>
              <a:t>th</a:t>
            </a:r>
            <a:r>
              <a:rPr lang="en-IN" dirty="0"/>
              <a:t> edition</a:t>
            </a:r>
          </a:p>
        </p:txBody>
      </p:sp>
      <p:pic>
        <p:nvPicPr>
          <p:cNvPr id="6" name="Picture 6" descr="8331_28006"/>
          <p:cNvPicPr>
            <a:picLocks noGrp="1" noChangeAspect="1" noChangeArrowheads="1"/>
          </p:cNvPicPr>
          <p:nvPr>
            <p:ph type="title"/>
          </p:nvPr>
        </p:nvPicPr>
        <p:blipFill>
          <a:blip r:embed="rId3"/>
          <a:srcRect b="11227"/>
          <a:stretch>
            <a:fillRect/>
          </a:stretch>
        </p:blipFill>
        <p:spPr>
          <a:xfrm>
            <a:off x="6000760" y="2000240"/>
            <a:ext cx="2343152" cy="1428760"/>
          </a:xfrm>
          <a:noFill/>
          <a:ln w="38100" cmpd="dbl">
            <a:solidFill>
              <a:srgbClr val="000000"/>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400" dirty="0">
                <a:solidFill>
                  <a:srgbClr val="FFFF00"/>
                </a:solidFill>
                <a:effectLst/>
                <a:latin typeface="Times New Roman" pitchFamily="18" charset="0"/>
                <a:cs typeface="Times New Roman" pitchFamily="18" charset="0"/>
              </a:rPr>
              <a:t>Clinical appearance of 15yr female patient with localised aggressive </a:t>
            </a:r>
            <a:r>
              <a:rPr lang="en-IN" sz="2400" dirty="0" err="1">
                <a:solidFill>
                  <a:srgbClr val="FFFF00"/>
                </a:solidFill>
                <a:effectLst/>
                <a:latin typeface="Times New Roman" pitchFamily="18" charset="0"/>
                <a:cs typeface="Times New Roman" pitchFamily="18" charset="0"/>
              </a:rPr>
              <a:t>periodontitis</a:t>
            </a:r>
            <a:endParaRPr lang="en-IN" sz="2400" dirty="0">
              <a:solidFill>
                <a:srgbClr val="FFFF00"/>
              </a:solidFill>
              <a:effectLst/>
              <a:latin typeface="Times New Roman" pitchFamily="18" charset="0"/>
              <a:cs typeface="Times New Roman" pitchFamily="18" charset="0"/>
            </a:endParaRPr>
          </a:p>
          <a:p>
            <a:pPr>
              <a:buNone/>
            </a:pPr>
            <a:endParaRPr lang="en-IN" sz="2400" dirty="0">
              <a:solidFill>
                <a:srgbClr val="FFFF00"/>
              </a:solidFill>
              <a:effectLst/>
              <a:latin typeface="Times New Roman" pitchFamily="18" charset="0"/>
              <a:cs typeface="Times New Roman" pitchFamily="18" charset="0"/>
            </a:endParaRPr>
          </a:p>
          <a:p>
            <a:pPr>
              <a:buNone/>
            </a:pPr>
            <a:endParaRPr lang="en-IN" sz="2400" dirty="0">
              <a:solidFill>
                <a:srgbClr val="FFFF00"/>
              </a:solidFill>
              <a:effectLst/>
              <a:latin typeface="Times New Roman" pitchFamily="18" charset="0"/>
              <a:cs typeface="Times New Roman" pitchFamily="18" charset="0"/>
            </a:endParaRPr>
          </a:p>
          <a:p>
            <a:pPr>
              <a:buNone/>
            </a:pPr>
            <a:endParaRPr lang="en-IN" sz="2400" dirty="0">
              <a:solidFill>
                <a:srgbClr val="FFFF00"/>
              </a:solidFill>
              <a:effectLst/>
              <a:latin typeface="Times New Roman" pitchFamily="18" charset="0"/>
              <a:cs typeface="Times New Roman" pitchFamily="18" charset="0"/>
            </a:endParaRPr>
          </a:p>
          <a:p>
            <a:pPr>
              <a:buNone/>
            </a:pPr>
            <a:endParaRPr lang="en-IN" sz="2400" dirty="0">
              <a:solidFill>
                <a:srgbClr val="FFFF00"/>
              </a:solidFill>
              <a:effectLst/>
              <a:latin typeface="Times New Roman" pitchFamily="18" charset="0"/>
              <a:cs typeface="Times New Roman" pitchFamily="18" charset="0"/>
            </a:endParaRPr>
          </a:p>
          <a:p>
            <a:pPr>
              <a:buNone/>
            </a:pPr>
            <a:endParaRPr lang="en-IN" sz="2400" dirty="0">
              <a:solidFill>
                <a:srgbClr val="FFFF00"/>
              </a:solidFill>
              <a:effectLst/>
              <a:latin typeface="Times New Roman" pitchFamily="18" charset="0"/>
              <a:cs typeface="Times New Roman" pitchFamily="18" charset="0"/>
            </a:endParaRPr>
          </a:p>
          <a:p>
            <a:pPr>
              <a:buNone/>
            </a:pPr>
            <a:r>
              <a:rPr lang="en-IN" sz="2400" dirty="0">
                <a:solidFill>
                  <a:srgbClr val="FFFF00"/>
                </a:solidFill>
                <a:effectLst/>
                <a:latin typeface="Times New Roman" pitchFamily="18" charset="0"/>
                <a:cs typeface="Times New Roman" pitchFamily="18" charset="0"/>
              </a:rPr>
              <a:t>Radiographic appearance:</a:t>
            </a:r>
          </a:p>
          <a:p>
            <a:pPr>
              <a:buNone/>
            </a:pPr>
            <a:endParaRPr lang="en-IN" sz="2400" dirty="0">
              <a:solidFill>
                <a:srgbClr val="FFFF00"/>
              </a:solidFill>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22</a:t>
            </a:fld>
            <a:endParaRPr lang="en-IN"/>
          </a:p>
        </p:txBody>
      </p:sp>
      <p:sp>
        <p:nvSpPr>
          <p:cNvPr id="5" name="Footer Placeholder 4"/>
          <p:cNvSpPr>
            <a:spLocks noGrp="1"/>
          </p:cNvSpPr>
          <p:nvPr>
            <p:ph type="ftr" sz="quarter" idx="11"/>
          </p:nvPr>
        </p:nvSpPr>
        <p:spPr>
          <a:xfrm>
            <a:off x="1643042" y="6543700"/>
            <a:ext cx="528641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pic>
        <p:nvPicPr>
          <p:cNvPr id="6" name="Picture 2" descr="8331_28017"/>
          <p:cNvPicPr>
            <a:picLocks noChangeAspect="1" noChangeArrowheads="1"/>
          </p:cNvPicPr>
          <p:nvPr/>
        </p:nvPicPr>
        <p:blipFill>
          <a:blip r:embed="rId2"/>
          <a:srcRect b="6265"/>
          <a:stretch>
            <a:fillRect/>
          </a:stretch>
        </p:blipFill>
        <p:spPr bwMode="auto">
          <a:xfrm>
            <a:off x="381000" y="1600200"/>
            <a:ext cx="2971800" cy="1828800"/>
          </a:xfrm>
          <a:prstGeom prst="rect">
            <a:avLst/>
          </a:prstGeom>
          <a:noFill/>
          <a:ln w="28575">
            <a:solidFill>
              <a:schemeClr val="bg2"/>
            </a:solidFill>
            <a:miter lim="800000"/>
            <a:headEnd/>
            <a:tailEnd/>
          </a:ln>
        </p:spPr>
      </p:pic>
      <p:pic>
        <p:nvPicPr>
          <p:cNvPr id="7" name="Picture 3" descr="8331_28018"/>
          <p:cNvPicPr>
            <a:picLocks noChangeAspect="1" noChangeArrowheads="1"/>
          </p:cNvPicPr>
          <p:nvPr/>
        </p:nvPicPr>
        <p:blipFill>
          <a:blip r:embed="rId3"/>
          <a:srcRect b="5263"/>
          <a:stretch>
            <a:fillRect/>
          </a:stretch>
        </p:blipFill>
        <p:spPr bwMode="auto">
          <a:xfrm>
            <a:off x="3429000" y="1600200"/>
            <a:ext cx="2743200" cy="1828800"/>
          </a:xfrm>
          <a:prstGeom prst="rect">
            <a:avLst/>
          </a:prstGeom>
          <a:noFill/>
          <a:ln w="28575">
            <a:solidFill>
              <a:schemeClr val="bg2"/>
            </a:solidFill>
            <a:miter lim="800000"/>
            <a:headEnd/>
            <a:tailEnd/>
          </a:ln>
        </p:spPr>
      </p:pic>
      <p:pic>
        <p:nvPicPr>
          <p:cNvPr id="8" name="Picture 4" descr="8331_28019"/>
          <p:cNvPicPr>
            <a:picLocks noChangeAspect="1" noChangeArrowheads="1"/>
          </p:cNvPicPr>
          <p:nvPr/>
        </p:nvPicPr>
        <p:blipFill>
          <a:blip r:embed="rId4"/>
          <a:srcRect b="6677"/>
          <a:stretch>
            <a:fillRect/>
          </a:stretch>
        </p:blipFill>
        <p:spPr bwMode="auto">
          <a:xfrm>
            <a:off x="6248400" y="1600200"/>
            <a:ext cx="2667000" cy="1752600"/>
          </a:xfrm>
          <a:prstGeom prst="rect">
            <a:avLst/>
          </a:prstGeom>
          <a:noFill/>
          <a:ln w="28575">
            <a:solidFill>
              <a:schemeClr val="bg2"/>
            </a:solidFill>
            <a:miter lim="800000"/>
            <a:headEnd/>
            <a:tailEnd/>
          </a:ln>
        </p:spPr>
      </p:pic>
      <p:pic>
        <p:nvPicPr>
          <p:cNvPr id="9" name="Picture 5" descr="8331_28020"/>
          <p:cNvPicPr>
            <a:picLocks noChangeAspect="1" noChangeArrowheads="1"/>
          </p:cNvPicPr>
          <p:nvPr/>
        </p:nvPicPr>
        <p:blipFill>
          <a:blip r:embed="rId5"/>
          <a:srcRect r="1352" b="8571"/>
          <a:stretch>
            <a:fillRect/>
          </a:stretch>
        </p:blipFill>
        <p:spPr bwMode="auto">
          <a:xfrm>
            <a:off x="1928794" y="3929066"/>
            <a:ext cx="5562600" cy="2438400"/>
          </a:xfrm>
          <a:prstGeom prst="rect">
            <a:avLst/>
          </a:prstGeom>
          <a:noFill/>
          <a:ln w="57150" cmpd="thinThick">
            <a:solidFill>
              <a:schemeClr val="bg2"/>
            </a:solid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785794"/>
          <a:ext cx="8229600" cy="553213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85853">
                <a:tc>
                  <a:txBody>
                    <a:bodyPr/>
                    <a:lstStyle/>
                    <a:p>
                      <a:r>
                        <a:rPr lang="en-US" sz="1800" dirty="0">
                          <a:latin typeface="Times New Roman" pitchFamily="18" charset="0"/>
                          <a:cs typeface="Times New Roman" pitchFamily="18" charset="0"/>
                        </a:rPr>
                        <a:t>YEAR</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AUTHOR</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POPULATION</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FINDINGS</a:t>
                      </a: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85853">
                <a:tc>
                  <a:txBody>
                    <a:bodyPr/>
                    <a:lstStyle/>
                    <a:p>
                      <a:r>
                        <a:rPr lang="en-US" sz="1800" b="1" dirty="0">
                          <a:latin typeface="Times New Roman" pitchFamily="18" charset="0"/>
                          <a:ea typeface="Verdana" pitchFamily="34" charset="0"/>
                          <a:cs typeface="Times New Roman" pitchFamily="18" charset="0"/>
                        </a:rPr>
                        <a:t>1980</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SAXEN .L</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Radiographic study in 16 yr old Finland</a:t>
                      </a:r>
                      <a:endParaRPr lang="en-IN" sz="1800" b="1" dirty="0">
                        <a:latin typeface="Times New Roman" pitchFamily="18"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0.1 % rate of prevalence</a:t>
                      </a:r>
                      <a:endParaRPr lang="en-IN" sz="1800" b="1" dirty="0">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1"/>
                  </a:ext>
                </a:extLst>
              </a:tr>
              <a:tr h="1085853">
                <a:tc>
                  <a:txBody>
                    <a:bodyPr/>
                    <a:lstStyle/>
                    <a:p>
                      <a:r>
                        <a:rPr lang="en-US" sz="1800" b="1" dirty="0">
                          <a:latin typeface="Times New Roman" pitchFamily="18" charset="0"/>
                          <a:ea typeface="Verdana" pitchFamily="34" charset="0"/>
                          <a:cs typeface="Times New Roman" pitchFamily="18" charset="0"/>
                        </a:rPr>
                        <a:t>1986</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KRONAUER.E,</a:t>
                      </a:r>
                    </a:p>
                    <a:p>
                      <a:r>
                        <a:rPr lang="en-US" sz="1800" b="1" dirty="0">
                          <a:latin typeface="Times New Roman" pitchFamily="18" charset="0"/>
                          <a:ea typeface="Verdana" pitchFamily="34" charset="0"/>
                          <a:cs typeface="Times New Roman" pitchFamily="18" charset="0"/>
                        </a:rPr>
                        <a:t>LANG</a:t>
                      </a:r>
                      <a:r>
                        <a:rPr lang="en-US" sz="1800" b="1" baseline="0" dirty="0">
                          <a:latin typeface="Times New Roman" pitchFamily="18" charset="0"/>
                          <a:ea typeface="Verdana" pitchFamily="34" charset="0"/>
                          <a:cs typeface="Times New Roman" pitchFamily="18" charset="0"/>
                        </a:rPr>
                        <a:t> NP</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Radiographic study in 16 yr old</a:t>
                      </a:r>
                    </a:p>
                    <a:p>
                      <a:r>
                        <a:rPr lang="en-US" sz="1800" b="1" dirty="0">
                          <a:latin typeface="Times New Roman" pitchFamily="18" charset="0"/>
                          <a:cs typeface="Times New Roman" pitchFamily="18" charset="0"/>
                        </a:rPr>
                        <a:t>Switzerland</a:t>
                      </a:r>
                      <a:r>
                        <a:rPr lang="en-US" sz="1800" b="1" baseline="0" dirty="0">
                          <a:latin typeface="Times New Roman" pitchFamily="18" charset="0"/>
                          <a:cs typeface="Times New Roman" pitchFamily="18" charset="0"/>
                        </a:rPr>
                        <a:t> </a:t>
                      </a:r>
                      <a:endParaRPr lang="en-IN" sz="1800" b="1" dirty="0">
                        <a:latin typeface="Times New Roman" pitchFamily="18"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0.1% rate of prevalence</a:t>
                      </a:r>
                      <a:endParaRPr lang="en-IN" sz="1800" b="1" dirty="0">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2"/>
                  </a:ext>
                </a:extLst>
              </a:tr>
              <a:tr h="1085853">
                <a:tc>
                  <a:txBody>
                    <a:bodyPr/>
                    <a:lstStyle/>
                    <a:p>
                      <a:r>
                        <a:rPr lang="en-US" sz="1800" b="1" dirty="0">
                          <a:latin typeface="Times New Roman" pitchFamily="18" charset="0"/>
                          <a:ea typeface="Verdana" pitchFamily="34" charset="0"/>
                          <a:cs typeface="Times New Roman" pitchFamily="18" charset="0"/>
                        </a:rPr>
                        <a:t>1987</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SAXBY MS</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Clinical &amp; radio</a:t>
                      </a:r>
                    </a:p>
                    <a:p>
                      <a:r>
                        <a:rPr lang="en-US" sz="1800" b="1" dirty="0">
                          <a:latin typeface="Times New Roman" pitchFamily="18" charset="0"/>
                          <a:cs typeface="Times New Roman" pitchFamily="18" charset="0"/>
                        </a:rPr>
                        <a:t>Study 15-19 yrs old 7266 English adolescents</a:t>
                      </a:r>
                      <a:endParaRPr lang="en-IN" sz="1800" b="1" dirty="0">
                        <a:latin typeface="Times New Roman" pitchFamily="18"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0.1% prevalence</a:t>
                      </a:r>
                      <a:endParaRPr lang="en-IN" sz="1800" b="1" dirty="0">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3"/>
                  </a:ext>
                </a:extLst>
              </a:tr>
              <a:tr h="1085853">
                <a:tc>
                  <a:txBody>
                    <a:bodyPr/>
                    <a:lstStyle/>
                    <a:p>
                      <a:r>
                        <a:rPr lang="en-US" sz="1800" b="1" dirty="0">
                          <a:latin typeface="Times New Roman" pitchFamily="18" charset="0"/>
                          <a:ea typeface="Verdana" pitchFamily="34" charset="0"/>
                          <a:cs typeface="Times New Roman" pitchFamily="18" charset="0"/>
                        </a:rPr>
                        <a:t>1991</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LOE.H,</a:t>
                      </a:r>
                      <a:r>
                        <a:rPr lang="en-US" sz="1800" b="1" baseline="0" dirty="0">
                          <a:latin typeface="Times New Roman" pitchFamily="18" charset="0"/>
                          <a:ea typeface="Verdana" pitchFamily="34" charset="0"/>
                          <a:cs typeface="Times New Roman" pitchFamily="18" charset="0"/>
                        </a:rPr>
                        <a:t> BROWN</a:t>
                      </a:r>
                      <a:endParaRPr lang="en-IN" sz="1800" b="1" dirty="0">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In U.S national survey 14-17 yrs</a:t>
                      </a:r>
                    </a:p>
                    <a:p>
                      <a:r>
                        <a:rPr lang="en-US" sz="1800" b="1" dirty="0">
                          <a:latin typeface="Times New Roman" pitchFamily="18" charset="0"/>
                          <a:cs typeface="Times New Roman" pitchFamily="18" charset="0"/>
                        </a:rPr>
                        <a:t>Old adolescents</a:t>
                      </a:r>
                      <a:endParaRPr lang="en-IN" sz="1800" b="1" dirty="0">
                        <a:latin typeface="Times New Roman" pitchFamily="18" charset="0"/>
                        <a:cs typeface="Times New Roman" pitchFamily="18" charset="0"/>
                      </a:endParaRPr>
                    </a:p>
                  </a:txBody>
                  <a:tcPr/>
                </a:tc>
                <a:tc>
                  <a:txBody>
                    <a:bodyPr/>
                    <a:lstStyle/>
                    <a:p>
                      <a:r>
                        <a:rPr lang="en-US" sz="1800" b="1" dirty="0">
                          <a:latin typeface="Times New Roman" pitchFamily="18" charset="0"/>
                          <a:ea typeface="Verdana" pitchFamily="34" charset="0"/>
                          <a:cs typeface="Times New Roman" pitchFamily="18" charset="0"/>
                        </a:rPr>
                        <a:t>0.53 % prevalence of LAP</a:t>
                      </a:r>
                      <a:endParaRPr lang="en-IN" sz="1800" b="1" dirty="0">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3EA8F7DC-4F65-4E02-AD7B-B7A4A4A60F4A}" type="slidenum">
              <a:rPr lang="en-IN" smtClean="0"/>
              <a:pPr/>
              <a:t>23</a:t>
            </a:fld>
            <a:endParaRPr lang="en-IN"/>
          </a:p>
        </p:txBody>
      </p:sp>
      <p:sp>
        <p:nvSpPr>
          <p:cNvPr id="7" name="Rectangle 6"/>
          <p:cNvSpPr/>
          <p:nvPr/>
        </p:nvSpPr>
        <p:spPr>
          <a:xfrm>
            <a:off x="714348" y="214290"/>
            <a:ext cx="2028119" cy="461665"/>
          </a:xfrm>
          <a:prstGeom prst="rect">
            <a:avLst/>
          </a:prstGeom>
        </p:spPr>
        <p:txBody>
          <a:bodyPr wrap="none">
            <a:spAutoFit/>
          </a:bodyPr>
          <a:lstStyle/>
          <a:p>
            <a:pPr>
              <a:buNone/>
            </a:pPr>
            <a:r>
              <a:rPr lang="en-IN" sz="2400" b="1" i="1" dirty="0">
                <a:solidFill>
                  <a:srgbClr val="FFFF00"/>
                </a:solidFill>
                <a:latin typeface="Times New Roman" pitchFamily="18" charset="0"/>
                <a:cs typeface="Times New Roman" pitchFamily="18" charset="0"/>
              </a:rPr>
              <a:t>Epidemiology:</a:t>
            </a:r>
          </a:p>
        </p:txBody>
      </p:sp>
      <p:sp>
        <p:nvSpPr>
          <p:cNvPr id="8" name="Footer Placeholder 3"/>
          <p:cNvSpPr>
            <a:spLocks noGrp="1"/>
          </p:cNvSpPr>
          <p:nvPr>
            <p:ph type="ftr" sz="quarter" idx="11"/>
          </p:nvPr>
        </p:nvSpPr>
        <p:spPr>
          <a:xfrm>
            <a:off x="714348" y="6296044"/>
            <a:ext cx="7500990" cy="561956"/>
          </a:xfrm>
        </p:spPr>
        <p:txBody>
          <a:bodyPr/>
          <a:lstStyle/>
          <a:p>
            <a:r>
              <a:rPr lang="en-IN" dirty="0" err="1"/>
              <a:t>Susin</a:t>
            </a:r>
            <a:r>
              <a:rPr lang="en-IN" dirty="0"/>
              <a:t> </a:t>
            </a:r>
            <a:r>
              <a:rPr lang="en-IN" dirty="0" err="1"/>
              <a:t>C,Haas</a:t>
            </a:r>
            <a:r>
              <a:rPr lang="en-IN" dirty="0"/>
              <a:t> </a:t>
            </a:r>
            <a:r>
              <a:rPr lang="en-IN" dirty="0" err="1"/>
              <a:t>A,Alabandar</a:t>
            </a:r>
            <a:r>
              <a:rPr lang="en-IN" dirty="0"/>
              <a:t> J. Epidemiology and demographics of aggressive </a:t>
            </a:r>
            <a:r>
              <a:rPr lang="en-IN" dirty="0" err="1"/>
              <a:t>periodontitis</a:t>
            </a:r>
            <a:r>
              <a:rPr lang="en-IN" dirty="0"/>
              <a:t>. </a:t>
            </a:r>
            <a:r>
              <a:rPr lang="en-IN" dirty="0" err="1"/>
              <a:t>Periodontology</a:t>
            </a:r>
            <a:r>
              <a:rPr lang="en-IN" dirty="0"/>
              <a:t> 2000  2014;65: 27–45</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0034" y="428604"/>
          <a:ext cx="8229600" cy="4520580"/>
        </p:xfrm>
        <a:graphic>
          <a:graphicData uri="http://schemas.openxmlformats.org/drawingml/2006/table">
            <a:tbl>
              <a:tblPr firstRow="1" bandRow="1">
                <a:tableStyleId>{5C22544A-7EE6-4342-B048-85BDC9FD1C3A}</a:tableStyleId>
              </a:tblPr>
              <a:tblGrid>
                <a:gridCol w="1143008">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gridCol w="1928826">
                  <a:extLst>
                    <a:ext uri="{9D8B030D-6E8A-4147-A177-3AD203B41FA5}">
                      <a16:colId xmlns:a16="http://schemas.microsoft.com/office/drawing/2014/main" val="20002"/>
                    </a:ext>
                  </a:extLst>
                </a:gridCol>
                <a:gridCol w="3228940">
                  <a:extLst>
                    <a:ext uri="{9D8B030D-6E8A-4147-A177-3AD203B41FA5}">
                      <a16:colId xmlns:a16="http://schemas.microsoft.com/office/drawing/2014/main" val="20003"/>
                    </a:ext>
                  </a:extLst>
                </a:gridCol>
              </a:tblGrid>
              <a:tr h="1071570">
                <a:tc>
                  <a:txBody>
                    <a:bodyPr/>
                    <a:lstStyle/>
                    <a:p>
                      <a:r>
                        <a:rPr lang="en-US" sz="1800" dirty="0">
                          <a:latin typeface="Times New Roman" pitchFamily="18" charset="0"/>
                          <a:cs typeface="Times New Roman" pitchFamily="18" charset="0"/>
                        </a:rPr>
                        <a:t>YEAR</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AUTHOR</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POPULATION</a:t>
                      </a:r>
                      <a:endParaRPr lang="en-IN"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FINDINGS</a:t>
                      </a:r>
                      <a:endParaRPr lang="en-IN" sz="1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71570">
                <a:tc>
                  <a:txBody>
                    <a:bodyPr/>
                    <a:lstStyle/>
                    <a:p>
                      <a:r>
                        <a:rPr lang="en-US" sz="1800" b="1" dirty="0">
                          <a:latin typeface="Times New Roman" pitchFamily="18" charset="0"/>
                          <a:cs typeface="Times New Roman" pitchFamily="18" charset="0"/>
                        </a:rPr>
                        <a:t>1991</a:t>
                      </a:r>
                      <a:endParaRPr lang="en-IN" sz="1800" b="1" dirty="0">
                        <a:solidFill>
                          <a:srgbClr val="FFC000"/>
                        </a:solidFill>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MELVIN</a:t>
                      </a:r>
                      <a:r>
                        <a:rPr lang="en-US" sz="1800" b="1" baseline="0" dirty="0">
                          <a:latin typeface="Times New Roman" pitchFamily="18" charset="0"/>
                          <a:cs typeface="Times New Roman" pitchFamily="18" charset="0"/>
                        </a:rPr>
                        <a:t> WL</a:t>
                      </a:r>
                    </a:p>
                    <a:p>
                      <a:r>
                        <a:rPr lang="en-US" sz="1800" b="1" baseline="0" dirty="0">
                          <a:latin typeface="Times New Roman" pitchFamily="18" charset="0"/>
                          <a:cs typeface="Times New Roman" pitchFamily="18" charset="0"/>
                        </a:rPr>
                        <a:t>SANDIFER JB</a:t>
                      </a:r>
                    </a:p>
                    <a:p>
                      <a:r>
                        <a:rPr lang="en-US" sz="1800" b="1" baseline="0" dirty="0">
                          <a:latin typeface="Times New Roman" pitchFamily="18" charset="0"/>
                          <a:cs typeface="Times New Roman" pitchFamily="18" charset="0"/>
                        </a:rPr>
                        <a:t>GRAY JL</a:t>
                      </a:r>
                      <a:endParaRPr lang="en-IN" sz="1800" b="1" dirty="0">
                        <a:solidFill>
                          <a:srgbClr val="FFC000"/>
                        </a:solidFill>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Predilection</a:t>
                      </a:r>
                      <a:r>
                        <a:rPr lang="en-US" sz="1800" b="1" baseline="0" dirty="0">
                          <a:latin typeface="Times New Roman" pitchFamily="18" charset="0"/>
                          <a:cs typeface="Times New Roman" pitchFamily="18" charset="0"/>
                        </a:rPr>
                        <a:t> in males / females</a:t>
                      </a:r>
                      <a:endParaRPr lang="en-IN" sz="1800" b="1" dirty="0">
                        <a:solidFill>
                          <a:srgbClr val="FFC000"/>
                        </a:solidFill>
                        <a:latin typeface="Times New Roman" pitchFamily="18" charset="0"/>
                        <a:cs typeface="Times New Roman" pitchFamily="18" charset="0"/>
                      </a:endParaRPr>
                    </a:p>
                  </a:txBody>
                  <a:tcPr/>
                </a:tc>
                <a:tc>
                  <a:txBody>
                    <a:bodyPr/>
                    <a:lstStyle/>
                    <a:p>
                      <a:r>
                        <a:rPr lang="en-US" sz="1800" b="1" dirty="0">
                          <a:latin typeface="Times New Roman" pitchFamily="18" charset="0"/>
                          <a:cs typeface="Times New Roman" pitchFamily="18" charset="0"/>
                        </a:rPr>
                        <a:t>Blacks</a:t>
                      </a:r>
                      <a:r>
                        <a:rPr lang="en-US" sz="1800" b="1" baseline="0" dirty="0">
                          <a:latin typeface="Times New Roman" pitchFamily="18" charset="0"/>
                          <a:cs typeface="Times New Roman" pitchFamily="18" charset="0"/>
                        </a:rPr>
                        <a:t> at higher risk.</a:t>
                      </a:r>
                    </a:p>
                    <a:p>
                      <a:r>
                        <a:rPr lang="en-US" sz="1800" b="1" baseline="0" dirty="0">
                          <a:latin typeface="Times New Roman" pitchFamily="18" charset="0"/>
                          <a:cs typeface="Times New Roman" pitchFamily="18" charset="0"/>
                        </a:rPr>
                        <a:t>2.9 times more in black males than females. However more in white females than white males</a:t>
                      </a:r>
                      <a:endParaRPr lang="en-IN" sz="1800" b="1" dirty="0">
                        <a:solidFill>
                          <a:srgbClr val="FFC000"/>
                        </a:solidFill>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1"/>
                  </a:ext>
                </a:extLst>
              </a:tr>
              <a:tr h="1071570">
                <a:tc>
                  <a:txBody>
                    <a:bodyPr/>
                    <a:lstStyle/>
                    <a:p>
                      <a:r>
                        <a:rPr lang="en-US" sz="1800" b="1" dirty="0">
                          <a:latin typeface="Times New Roman" pitchFamily="18" charset="0"/>
                          <a:cs typeface="Times New Roman" pitchFamily="18" charset="0"/>
                        </a:rPr>
                        <a:t>2014</a:t>
                      </a:r>
                      <a:endParaRPr lang="en-IN" sz="1800" b="1" dirty="0">
                        <a:solidFill>
                          <a:srgbClr val="FFC000"/>
                        </a:solidFill>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SUSIN.C,</a:t>
                      </a:r>
                      <a:r>
                        <a:rPr lang="en-US" sz="1800" b="1" baseline="0" dirty="0">
                          <a:latin typeface="Times New Roman" pitchFamily="18" charset="0"/>
                          <a:cs typeface="Times New Roman" pitchFamily="18" charset="0"/>
                        </a:rPr>
                        <a:t> ALBANDER AN</a:t>
                      </a:r>
                      <a:endParaRPr lang="en-IN" sz="1800" b="1" dirty="0">
                        <a:solidFill>
                          <a:srgbClr val="FFC000"/>
                        </a:solidFill>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Prevalence</a:t>
                      </a:r>
                      <a:r>
                        <a:rPr lang="en-US" sz="1800" b="1" baseline="0" dirty="0">
                          <a:latin typeface="Times New Roman" pitchFamily="18" charset="0"/>
                          <a:cs typeface="Times New Roman" pitchFamily="18" charset="0"/>
                        </a:rPr>
                        <a:t> of LAP in Asian population</a:t>
                      </a:r>
                      <a:endParaRPr lang="en-US" sz="1800" b="1" dirty="0">
                        <a:solidFill>
                          <a:srgbClr val="FFC000"/>
                        </a:solidFill>
                        <a:latin typeface="Times New Roman" pitchFamily="18" charset="0"/>
                        <a:cs typeface="Times New Roman" pitchFamily="18" charset="0"/>
                      </a:endParaRPr>
                    </a:p>
                  </a:txBody>
                  <a:tcPr/>
                </a:tc>
                <a:tc>
                  <a:txBody>
                    <a:bodyPr/>
                    <a:lstStyle/>
                    <a:p>
                      <a:r>
                        <a:rPr lang="en-US" sz="1800" b="1" dirty="0">
                          <a:latin typeface="Times New Roman" pitchFamily="18" charset="0"/>
                          <a:cs typeface="Times New Roman" pitchFamily="18" charset="0"/>
                        </a:rPr>
                        <a:t>1.2</a:t>
                      </a:r>
                      <a:r>
                        <a:rPr lang="en-US" sz="1800" b="1" baseline="0" dirty="0">
                          <a:latin typeface="Times New Roman" pitchFamily="18" charset="0"/>
                          <a:cs typeface="Times New Roman" pitchFamily="18" charset="0"/>
                        </a:rPr>
                        <a:t> % in Baghdad and Iran population.</a:t>
                      </a:r>
                    </a:p>
                    <a:p>
                      <a:r>
                        <a:rPr lang="en-US" sz="1800" b="1" baseline="0" dirty="0">
                          <a:latin typeface="Times New Roman" pitchFamily="18" charset="0"/>
                          <a:cs typeface="Times New Roman" pitchFamily="18" charset="0"/>
                        </a:rPr>
                        <a:t>0.47 % in Japanese population</a:t>
                      </a:r>
                      <a:endParaRPr lang="en-IN" sz="1800" b="1" dirty="0">
                        <a:solidFill>
                          <a:srgbClr val="FFC000"/>
                        </a:solidFill>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2"/>
                  </a:ext>
                </a:extLst>
              </a:tr>
              <a:tr h="1071570">
                <a:tc>
                  <a:txBody>
                    <a:bodyPr/>
                    <a:lstStyle/>
                    <a:p>
                      <a:r>
                        <a:rPr lang="en-US" sz="1800" b="1" dirty="0">
                          <a:latin typeface="Times New Roman" pitchFamily="18" charset="0"/>
                          <a:cs typeface="Times New Roman" pitchFamily="18" charset="0"/>
                        </a:rPr>
                        <a:t>2014</a:t>
                      </a:r>
                      <a:endParaRPr lang="en-IN" sz="1800" b="1" dirty="0">
                        <a:solidFill>
                          <a:srgbClr val="FFC000"/>
                        </a:solidFill>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SUSIN</a:t>
                      </a:r>
                      <a:r>
                        <a:rPr lang="en-US" sz="1800" b="1" baseline="0" dirty="0">
                          <a:latin typeface="Times New Roman" pitchFamily="18" charset="0"/>
                          <a:cs typeface="Times New Roman" pitchFamily="18" charset="0"/>
                        </a:rPr>
                        <a:t> et al</a:t>
                      </a:r>
                      <a:endParaRPr lang="en-IN" sz="1800" b="1" dirty="0">
                        <a:solidFill>
                          <a:srgbClr val="FFC000"/>
                        </a:solidFill>
                        <a:latin typeface="Times New Roman" pitchFamily="18" charset="0"/>
                        <a:ea typeface="Verdana" pitchFamily="34" charset="0"/>
                        <a:cs typeface="Times New Roman" pitchFamily="18" charset="0"/>
                      </a:endParaRPr>
                    </a:p>
                  </a:txBody>
                  <a:tcPr/>
                </a:tc>
                <a:tc>
                  <a:txBody>
                    <a:bodyPr/>
                    <a:lstStyle/>
                    <a:p>
                      <a:r>
                        <a:rPr lang="en-US" sz="1800" b="1" dirty="0">
                          <a:latin typeface="Times New Roman" pitchFamily="18" charset="0"/>
                          <a:cs typeface="Times New Roman" pitchFamily="18" charset="0"/>
                        </a:rPr>
                        <a:t>Prevalence of LAP in caucasians</a:t>
                      </a:r>
                      <a:endParaRPr lang="en-US" sz="1800" b="1" dirty="0">
                        <a:solidFill>
                          <a:srgbClr val="FFC000"/>
                        </a:solidFill>
                        <a:latin typeface="Times New Roman" pitchFamily="18" charset="0"/>
                        <a:cs typeface="Times New Roman" pitchFamily="18" charset="0"/>
                      </a:endParaRPr>
                    </a:p>
                  </a:txBody>
                  <a:tcPr/>
                </a:tc>
                <a:tc>
                  <a:txBody>
                    <a:bodyPr/>
                    <a:lstStyle/>
                    <a:p>
                      <a:r>
                        <a:rPr lang="en-US" sz="1800" b="1" dirty="0">
                          <a:latin typeface="Times New Roman" pitchFamily="18" charset="0"/>
                          <a:cs typeface="Times New Roman" pitchFamily="18" charset="0"/>
                        </a:rPr>
                        <a:t>0.1% in north &amp; central Europe</a:t>
                      </a:r>
                    </a:p>
                    <a:p>
                      <a:r>
                        <a:rPr lang="en-US" sz="1800" b="1" dirty="0">
                          <a:latin typeface="Times New Roman" pitchFamily="18" charset="0"/>
                          <a:cs typeface="Times New Roman" pitchFamily="18" charset="0"/>
                        </a:rPr>
                        <a:t>0.5% in south Europe</a:t>
                      </a:r>
                    </a:p>
                    <a:p>
                      <a:r>
                        <a:rPr lang="en-US" sz="1800" b="1" dirty="0">
                          <a:latin typeface="Times New Roman" pitchFamily="18" charset="0"/>
                          <a:cs typeface="Times New Roman" pitchFamily="18" charset="0"/>
                        </a:rPr>
                        <a:t>0.1-0.2 % in North America</a:t>
                      </a:r>
                      <a:endParaRPr lang="en-IN" sz="1800" b="1" dirty="0">
                        <a:solidFill>
                          <a:srgbClr val="FFC000"/>
                        </a:solidFill>
                        <a:latin typeface="Times New Roman" pitchFamily="18" charset="0"/>
                        <a:ea typeface="Verdana" pitchFamily="34"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3EA8F7DC-4F65-4E02-AD7B-B7A4A4A60F4A}" type="slidenum">
              <a:rPr lang="en-IN" smtClean="0"/>
              <a:pPr/>
              <a:t>24</a:t>
            </a:fld>
            <a:endParaRPr lang="en-IN"/>
          </a:p>
        </p:txBody>
      </p:sp>
      <p:sp>
        <p:nvSpPr>
          <p:cNvPr id="8" name="TextBox 7"/>
          <p:cNvSpPr txBox="1"/>
          <p:nvPr/>
        </p:nvSpPr>
        <p:spPr>
          <a:xfrm>
            <a:off x="1000100" y="4929198"/>
            <a:ext cx="7358114" cy="1661993"/>
          </a:xfrm>
          <a:prstGeom prst="rect">
            <a:avLst/>
          </a:prstGeom>
          <a:noFill/>
        </p:spPr>
        <p:txBody>
          <a:bodyPr wrap="square" rtlCol="0">
            <a:spAutoFit/>
          </a:bodyPr>
          <a:lstStyle/>
          <a:p>
            <a:r>
              <a:rPr lang="en-US" sz="2400" dirty="0">
                <a:solidFill>
                  <a:srgbClr val="FFFF00"/>
                </a:solidFill>
                <a:latin typeface="Times New Roman" pitchFamily="18" charset="0"/>
                <a:ea typeface="Verdana" pitchFamily="34" charset="0"/>
                <a:cs typeface="Times New Roman" pitchFamily="18" charset="0"/>
              </a:rPr>
              <a:t>2013</a:t>
            </a:r>
            <a:r>
              <a:rPr lang="en-IN" sz="2400" dirty="0">
                <a:latin typeface="Times New Roman" pitchFamily="18" charset="0"/>
                <a:ea typeface="Verdana" pitchFamily="34" charset="0"/>
                <a:cs typeface="Times New Roman" pitchFamily="18" charset="0"/>
              </a:rPr>
              <a:t> -</a:t>
            </a:r>
            <a:r>
              <a:rPr lang="en-US" sz="2400" dirty="0" err="1">
                <a:solidFill>
                  <a:srgbClr val="FFFF00"/>
                </a:solidFill>
                <a:latin typeface="Times New Roman" pitchFamily="18" charset="0"/>
                <a:ea typeface="Verdana" pitchFamily="34" charset="0"/>
                <a:cs typeface="Times New Roman" pitchFamily="18" charset="0"/>
              </a:rPr>
              <a:t>Prasanth</a:t>
            </a:r>
            <a:r>
              <a:rPr lang="en-US" sz="2400" dirty="0">
                <a:solidFill>
                  <a:srgbClr val="FFFF00"/>
                </a:solidFill>
                <a:latin typeface="Times New Roman" pitchFamily="18" charset="0"/>
                <a:ea typeface="Verdana" pitchFamily="34" charset="0"/>
                <a:cs typeface="Times New Roman" pitchFamily="18" charset="0"/>
              </a:rPr>
              <a:t>, </a:t>
            </a:r>
            <a:r>
              <a:rPr lang="en-US" sz="2400" dirty="0" err="1">
                <a:solidFill>
                  <a:srgbClr val="FFFF00"/>
                </a:solidFill>
                <a:latin typeface="Times New Roman" pitchFamily="18" charset="0"/>
                <a:ea typeface="Verdana" pitchFamily="34" charset="0"/>
                <a:cs typeface="Times New Roman" pitchFamily="18" charset="0"/>
              </a:rPr>
              <a:t>Jayakumar</a:t>
            </a:r>
            <a:r>
              <a:rPr lang="en-US" sz="2400" dirty="0">
                <a:solidFill>
                  <a:srgbClr val="FFFF00"/>
                </a:solidFill>
                <a:latin typeface="Times New Roman" pitchFamily="18" charset="0"/>
                <a:ea typeface="Verdana" pitchFamily="34" charset="0"/>
                <a:cs typeface="Times New Roman" pitchFamily="18" charset="0"/>
              </a:rPr>
              <a:t> et al </a:t>
            </a:r>
            <a:r>
              <a:rPr lang="en-US" sz="2400" dirty="0">
                <a:latin typeface="Times New Roman" pitchFamily="18" charset="0"/>
                <a:ea typeface="Verdana" pitchFamily="34" charset="0"/>
                <a:cs typeface="Times New Roman" pitchFamily="18" charset="0"/>
              </a:rPr>
              <a:t>- </a:t>
            </a:r>
            <a:r>
              <a:rPr lang="en-US" sz="2400" dirty="0">
                <a:latin typeface="Times New Roman" pitchFamily="18" charset="0"/>
                <a:cs typeface="Times New Roman" pitchFamily="18" charset="0"/>
              </a:rPr>
              <a:t>Prevalence in 9600</a:t>
            </a:r>
          </a:p>
          <a:p>
            <a:r>
              <a:rPr lang="en-US" sz="2400" dirty="0">
                <a:latin typeface="Times New Roman" pitchFamily="18" charset="0"/>
                <a:cs typeface="Times New Roman" pitchFamily="18" charset="0"/>
              </a:rPr>
              <a:t>Subjects in </a:t>
            </a:r>
            <a:r>
              <a:rPr lang="en-US" sz="2400" dirty="0" err="1">
                <a:latin typeface="Times New Roman" pitchFamily="18" charset="0"/>
                <a:cs typeface="Times New Roman" pitchFamily="18" charset="0"/>
              </a:rPr>
              <a:t>Vikarabad</a:t>
            </a:r>
            <a:r>
              <a:rPr lang="en-US" sz="2400" dirty="0">
                <a:latin typeface="Times New Roman" pitchFamily="18" charset="0"/>
                <a:cs typeface="Times New Roman" pitchFamily="18" charset="0"/>
              </a:rPr>
              <a:t>,  India   -  </a:t>
            </a:r>
            <a:r>
              <a:rPr lang="en-US" sz="2400" dirty="0">
                <a:latin typeface="Times New Roman" pitchFamily="18" charset="0"/>
                <a:ea typeface="Verdana" pitchFamily="34" charset="0"/>
                <a:cs typeface="Times New Roman" pitchFamily="18" charset="0"/>
              </a:rPr>
              <a:t>0.16% prevalence</a:t>
            </a:r>
            <a:endParaRPr lang="en-IN" sz="2400" dirty="0">
              <a:latin typeface="Times New Roman" pitchFamily="18" charset="0"/>
              <a:ea typeface="Verdana" pitchFamily="34" charset="0"/>
              <a:cs typeface="Times New Roman" pitchFamily="18" charset="0"/>
            </a:endParaRPr>
          </a:p>
          <a:p>
            <a:endParaRPr lang="en-IN" b="1" dirty="0">
              <a:solidFill>
                <a:schemeClr val="bg2"/>
              </a:solidFill>
              <a:latin typeface="Verdana" pitchFamily="34" charset="0"/>
              <a:ea typeface="Verdana" pitchFamily="34" charset="0"/>
              <a:cs typeface="Verdana" pitchFamily="34" charset="0"/>
            </a:endParaRPr>
          </a:p>
          <a:p>
            <a:r>
              <a:rPr lang="en-IN" b="1" dirty="0">
                <a:latin typeface="Verdana" pitchFamily="34" charset="0"/>
                <a:ea typeface="Verdana" pitchFamily="34" charset="0"/>
                <a:cs typeface="Verdana" pitchFamily="34" charset="0"/>
              </a:rPr>
              <a:t> </a:t>
            </a:r>
          </a:p>
          <a:p>
            <a:endParaRPr lang="en-IN" dirty="0"/>
          </a:p>
        </p:txBody>
      </p:sp>
      <p:sp>
        <p:nvSpPr>
          <p:cNvPr id="9" name="Footer Placeholder 3"/>
          <p:cNvSpPr>
            <a:spLocks noGrp="1"/>
          </p:cNvSpPr>
          <p:nvPr>
            <p:ph type="ftr" sz="quarter" idx="11"/>
          </p:nvPr>
        </p:nvSpPr>
        <p:spPr>
          <a:xfrm>
            <a:off x="928662" y="6248400"/>
            <a:ext cx="7358114" cy="457200"/>
          </a:xfrm>
        </p:spPr>
        <p:txBody>
          <a:bodyPr/>
          <a:lstStyle/>
          <a:p>
            <a:r>
              <a:rPr lang="en-IN" dirty="0" err="1"/>
              <a:t>Susin</a:t>
            </a:r>
            <a:r>
              <a:rPr lang="en-IN" dirty="0"/>
              <a:t> </a:t>
            </a:r>
            <a:r>
              <a:rPr lang="en-IN" dirty="0" err="1"/>
              <a:t>C,Haas</a:t>
            </a:r>
            <a:r>
              <a:rPr lang="en-IN" dirty="0"/>
              <a:t> </a:t>
            </a:r>
            <a:r>
              <a:rPr lang="en-IN" dirty="0" err="1"/>
              <a:t>A,Alabandar</a:t>
            </a:r>
            <a:r>
              <a:rPr lang="en-IN" dirty="0"/>
              <a:t> J. Epidemiology and demographics of aggressive </a:t>
            </a:r>
            <a:r>
              <a:rPr lang="en-IN" dirty="0" err="1"/>
              <a:t>periodontitis</a:t>
            </a:r>
            <a:r>
              <a:rPr lang="en-IN" dirty="0"/>
              <a:t>. </a:t>
            </a:r>
            <a:r>
              <a:rPr lang="en-IN" dirty="0" err="1"/>
              <a:t>Periodontology</a:t>
            </a:r>
            <a:r>
              <a:rPr lang="en-IN" dirty="0"/>
              <a:t> 2000  2014;65: 27–45</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643998" cy="5702321"/>
          </a:xfrm>
        </p:spPr>
        <p:txBody>
          <a:bodyPr/>
          <a:lstStyle/>
          <a:p>
            <a:pPr algn="just">
              <a:lnSpc>
                <a:spcPct val="150000"/>
              </a:lnSpc>
              <a:buNone/>
            </a:pPr>
            <a:r>
              <a:rPr lang="en-US" sz="2400" b="1" i="1" dirty="0">
                <a:solidFill>
                  <a:srgbClr val="FFFF00"/>
                </a:solidFill>
                <a:latin typeface="Times New Roman" pitchFamily="18" charset="0"/>
                <a:cs typeface="Times New Roman" pitchFamily="18" charset="0"/>
              </a:rPr>
              <a:t>Localized distribution of lesions in LAP:</a:t>
            </a:r>
          </a:p>
          <a:p>
            <a:pPr algn="just">
              <a:lnSpc>
                <a:spcPct val="150000"/>
              </a:lnSpc>
              <a:buNone/>
            </a:pPr>
            <a:r>
              <a:rPr lang="en-US" sz="2400" b="1" dirty="0">
                <a:solidFill>
                  <a:srgbClr val="00B050"/>
                </a:solidFill>
                <a:latin typeface="Times New Roman" pitchFamily="18" charset="0"/>
                <a:cs typeface="Times New Roman" pitchFamily="18" charset="0"/>
              </a:rPr>
              <a:t>Slots and Lang et al </a:t>
            </a:r>
            <a:r>
              <a:rPr lang="en-US" sz="2400" b="1" dirty="0">
                <a:solidFill>
                  <a:srgbClr val="FFFF00"/>
                </a:solidFill>
                <a:latin typeface="Times New Roman" pitchFamily="18" charset="0"/>
                <a:cs typeface="Times New Roman" pitchFamily="18" charset="0"/>
              </a:rPr>
              <a:t>- </a:t>
            </a:r>
            <a:r>
              <a:rPr lang="en-US" sz="2400" dirty="0">
                <a:latin typeface="Times New Roman" pitchFamily="18" charset="0"/>
                <a:cs typeface="Times New Roman" pitchFamily="18" charset="0"/>
              </a:rPr>
              <a:t>After initial colonization - first permanent teeth to erupt (the first molars and incisors) -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evades the host defense by: </a:t>
            </a:r>
          </a:p>
          <a:p>
            <a:pPr lvl="1" algn="just">
              <a:lnSpc>
                <a:spcPct val="150000"/>
              </a:lnSpc>
            </a:pPr>
            <a:r>
              <a:rPr lang="en-US" sz="2400" dirty="0">
                <a:latin typeface="Times New Roman" pitchFamily="18" charset="0"/>
                <a:cs typeface="Times New Roman" pitchFamily="18" charset="0"/>
              </a:rPr>
              <a:t>Production of PMN </a:t>
            </a:r>
            <a:r>
              <a:rPr lang="en-US" sz="2400" dirty="0" err="1">
                <a:latin typeface="Times New Roman" pitchFamily="18" charset="0"/>
                <a:cs typeface="Times New Roman" pitchFamily="18" charset="0"/>
              </a:rPr>
              <a:t>chemotaxis</a:t>
            </a:r>
            <a:r>
              <a:rPr lang="en-US" sz="2400" dirty="0">
                <a:latin typeface="Times New Roman" pitchFamily="18" charset="0"/>
                <a:cs typeface="Times New Roman" pitchFamily="18" charset="0"/>
              </a:rPr>
              <a:t>-inhibiting factors, </a:t>
            </a:r>
          </a:p>
          <a:p>
            <a:pPr lvl="1" algn="just">
              <a:lnSpc>
                <a:spcPct val="150000"/>
              </a:lnSpc>
            </a:pPr>
            <a:r>
              <a:rPr lang="en-US" sz="2400" dirty="0" err="1">
                <a:latin typeface="Times New Roman" pitchFamily="18" charset="0"/>
                <a:cs typeface="Times New Roman" pitchFamily="18" charset="0"/>
              </a:rPr>
              <a:t>Endotoxin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Collagenases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Leukotoxin</a:t>
            </a:r>
            <a:r>
              <a:rPr lang="en-US" sz="2400" dirty="0">
                <a:latin typeface="Times New Roman" pitchFamily="18" charset="0"/>
                <a:cs typeface="Times New Roman" pitchFamily="18" charset="0"/>
              </a:rPr>
              <a:t>, and other factors that allow the bacteria to colonize the pocket and initiate the destruction of the periodontal tissues. </a:t>
            </a:r>
          </a:p>
          <a:p>
            <a:pPr lvl="1" algn="just">
              <a:lnSpc>
                <a:spcPct val="150000"/>
              </a:lnSpc>
            </a:pPr>
            <a:r>
              <a:rPr lang="en-US" sz="2400" dirty="0">
                <a:latin typeface="Times New Roman" pitchFamily="18" charset="0"/>
                <a:cs typeface="Times New Roman" pitchFamily="18" charset="0"/>
              </a:rPr>
              <a:t>Initial attack – immune defenses – </a:t>
            </a:r>
            <a:r>
              <a:rPr lang="en-US" sz="2400" dirty="0" err="1">
                <a:latin typeface="Times New Roman" pitchFamily="18" charset="0"/>
                <a:cs typeface="Times New Roman" pitchFamily="18" charset="0"/>
              </a:rPr>
              <a:t>phagocytosis</a:t>
            </a:r>
            <a:r>
              <a:rPr lang="en-US" sz="2400" dirty="0">
                <a:latin typeface="Times New Roman" pitchFamily="18" charset="0"/>
                <a:cs typeface="Times New Roman" pitchFamily="18" charset="0"/>
              </a:rPr>
              <a:t> – neutralize </a:t>
            </a:r>
            <a:r>
              <a:rPr lang="en-US" sz="2400" dirty="0" err="1">
                <a:latin typeface="Times New Roman" pitchFamily="18" charset="0"/>
                <a:cs typeface="Times New Roman" pitchFamily="18" charset="0"/>
              </a:rPr>
              <a:t>leukotoxic</a:t>
            </a:r>
            <a:r>
              <a:rPr lang="en-US" sz="2400" dirty="0">
                <a:latin typeface="Times New Roman" pitchFamily="18" charset="0"/>
                <a:cs typeface="Times New Roman" pitchFamily="18" charset="0"/>
              </a:rPr>
              <a:t> activity  - colonization of other sites prevented</a:t>
            </a:r>
          </a:p>
          <a:p>
            <a:pPr algn="just">
              <a:lnSpc>
                <a:spcPct val="150000"/>
              </a:lnSpc>
              <a:buNone/>
            </a:pPr>
            <a:endParaRPr lang="en-IN"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25</a:t>
            </a:fld>
            <a:endParaRPr lang="en-IN"/>
          </a:p>
        </p:txBody>
      </p:sp>
      <p:sp>
        <p:nvSpPr>
          <p:cNvPr id="6" name="Footer Placeholder 4"/>
          <p:cNvSpPr>
            <a:spLocks noGrp="1"/>
          </p:cNvSpPr>
          <p:nvPr>
            <p:ph type="ftr" sz="quarter" idx="11"/>
          </p:nvPr>
        </p:nvSpPr>
        <p:spPr>
          <a:xfrm>
            <a:off x="2714612" y="6329386"/>
            <a:ext cx="4091006"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nSpc>
                <a:spcPct val="150000"/>
              </a:lnSpc>
            </a:pPr>
            <a:endParaRPr lang="en-IN" sz="2400" dirty="0">
              <a:latin typeface="Times New Roman" pitchFamily="18" charset="0"/>
              <a:cs typeface="Times New Roman" pitchFamily="18" charset="0"/>
            </a:endParaRPr>
          </a:p>
          <a:p>
            <a:pPr>
              <a:lnSpc>
                <a:spcPct val="150000"/>
              </a:lnSpc>
            </a:pPr>
            <a:r>
              <a:rPr lang="en-IN" sz="2400" b="1" dirty="0" err="1">
                <a:solidFill>
                  <a:srgbClr val="00B050"/>
                </a:solidFill>
                <a:latin typeface="Times New Roman" pitchFamily="18" charset="0"/>
                <a:cs typeface="Times New Roman" pitchFamily="18" charset="0"/>
              </a:rPr>
              <a:t>Hillmann</a:t>
            </a:r>
            <a:r>
              <a:rPr lang="en-IN" sz="2400" b="1" dirty="0">
                <a:solidFill>
                  <a:srgbClr val="00B050"/>
                </a:solidFill>
                <a:latin typeface="Times New Roman" pitchFamily="18" charset="0"/>
                <a:cs typeface="Times New Roman" pitchFamily="18" charset="0"/>
              </a:rPr>
              <a:t> and </a:t>
            </a:r>
            <a:r>
              <a:rPr lang="en-IN" sz="2400" b="1" dirty="0" err="1">
                <a:solidFill>
                  <a:srgbClr val="00B050"/>
                </a:solidFill>
                <a:latin typeface="Times New Roman" pitchFamily="18" charset="0"/>
                <a:cs typeface="Times New Roman" pitchFamily="18" charset="0"/>
              </a:rPr>
              <a:t>Socransky</a:t>
            </a:r>
            <a:r>
              <a:rPr lang="en-IN" sz="2400" b="1" dirty="0">
                <a:solidFill>
                  <a:srgbClr val="00B050"/>
                </a:solidFill>
                <a:latin typeface="Times New Roman" pitchFamily="18" charset="0"/>
                <a:cs typeface="Times New Roman" pitchFamily="18" charset="0"/>
              </a:rPr>
              <a:t> et al </a:t>
            </a:r>
            <a:r>
              <a:rPr lang="en-IN" sz="2400" dirty="0">
                <a:latin typeface="Times New Roman" pitchFamily="18" charset="0"/>
                <a:cs typeface="Times New Roman" pitchFamily="18" charset="0"/>
              </a:rPr>
              <a:t>- </a:t>
            </a:r>
            <a:r>
              <a:rPr lang="en-US" sz="2400" dirty="0">
                <a:latin typeface="Times New Roman" pitchFamily="18" charset="0"/>
                <a:cs typeface="Times New Roman" pitchFamily="18" charset="0"/>
              </a:rPr>
              <a:t>Bacteria antagonistic to A. a may colonize the periodontal tissues. </a:t>
            </a:r>
          </a:p>
          <a:p>
            <a:pPr>
              <a:lnSpc>
                <a:spcPct val="150000"/>
              </a:lnSpc>
            </a:pPr>
            <a:r>
              <a:rPr lang="en-US" sz="2400" b="1" dirty="0">
                <a:solidFill>
                  <a:srgbClr val="00B050"/>
                </a:solidFill>
                <a:latin typeface="Times New Roman" pitchFamily="18" charset="0"/>
                <a:cs typeface="Times New Roman" pitchFamily="18" charset="0"/>
              </a:rPr>
              <a:t>Slots et al - </a:t>
            </a:r>
            <a:r>
              <a:rPr lang="en-US" sz="2400" dirty="0">
                <a:latin typeface="Times New Roman" pitchFamily="18" charset="0"/>
                <a:cs typeface="Times New Roman" pitchFamily="18" charset="0"/>
              </a:rPr>
              <a:t>A. a may lose its </a:t>
            </a:r>
            <a:r>
              <a:rPr lang="en-US" sz="2400" dirty="0" err="1">
                <a:latin typeface="Times New Roman" pitchFamily="18" charset="0"/>
                <a:cs typeface="Times New Roman" pitchFamily="18" charset="0"/>
              </a:rPr>
              <a:t>leukotoxin</a:t>
            </a:r>
            <a:r>
              <a:rPr lang="en-US" sz="2400" dirty="0">
                <a:latin typeface="Times New Roman" pitchFamily="18" charset="0"/>
                <a:cs typeface="Times New Roman" pitchFamily="18" charset="0"/>
              </a:rPr>
              <a:t> producing ability for unknown reasons. </a:t>
            </a:r>
          </a:p>
          <a:p>
            <a:pPr>
              <a:lnSpc>
                <a:spcPct val="150000"/>
              </a:lnSpc>
            </a:pPr>
            <a:r>
              <a:rPr lang="en-US" sz="2400" b="1" dirty="0">
                <a:solidFill>
                  <a:srgbClr val="00B050"/>
                </a:solidFill>
                <a:latin typeface="Times New Roman" pitchFamily="18" charset="0"/>
                <a:cs typeface="Times New Roman" pitchFamily="18" charset="0"/>
              </a:rPr>
              <a:t>Page et al - </a:t>
            </a:r>
            <a:r>
              <a:rPr lang="en-US" sz="2400" dirty="0">
                <a:latin typeface="Times New Roman" pitchFamily="18" charset="0"/>
                <a:cs typeface="Times New Roman" pitchFamily="18" charset="0"/>
              </a:rPr>
              <a:t>Defect in </a:t>
            </a:r>
            <a:r>
              <a:rPr lang="en-US" sz="2400" dirty="0" err="1">
                <a:latin typeface="Times New Roman" pitchFamily="18" charset="0"/>
                <a:cs typeface="Times New Roman" pitchFamily="18" charset="0"/>
              </a:rPr>
              <a:t>cementum</a:t>
            </a:r>
            <a:r>
              <a:rPr lang="en-US" sz="2400" dirty="0">
                <a:latin typeface="Times New Roman" pitchFamily="18" charset="0"/>
                <a:cs typeface="Times New Roman" pitchFamily="18" charset="0"/>
              </a:rPr>
              <a:t>  formation is responsible for localization of lesions.</a:t>
            </a:r>
          </a:p>
          <a:p>
            <a:endParaRPr lang="en-IN"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26</a:t>
            </a:fld>
            <a:endParaRPr lang="en-IN"/>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00042"/>
            <a:ext cx="6858048" cy="5630883"/>
          </a:xfrm>
        </p:spPr>
        <p:txBody>
          <a:bodyPr/>
          <a:lstStyle/>
          <a:p>
            <a:pPr algn="just">
              <a:buNone/>
              <a:defRPr/>
            </a:pPr>
            <a:r>
              <a:rPr lang="en-US" sz="2800" b="1" i="1" dirty="0">
                <a:solidFill>
                  <a:srgbClr val="FFFF00"/>
                </a:solidFill>
                <a:latin typeface="Times New Roman" pitchFamily="18" charset="0"/>
                <a:cs typeface="Times New Roman" pitchFamily="18" charset="0"/>
              </a:rPr>
              <a:t>Generalized aggressive </a:t>
            </a:r>
            <a:r>
              <a:rPr lang="en-US" sz="2800" b="1" i="1" dirty="0" err="1">
                <a:solidFill>
                  <a:srgbClr val="FFFF00"/>
                </a:solidFill>
                <a:latin typeface="Times New Roman" pitchFamily="18" charset="0"/>
                <a:cs typeface="Times New Roman" pitchFamily="18" charset="0"/>
              </a:rPr>
              <a:t>periodontitis</a:t>
            </a:r>
            <a:r>
              <a:rPr lang="en-US" sz="2800" b="1" i="1" dirty="0">
                <a:solidFill>
                  <a:srgbClr val="FFFF00"/>
                </a:solidFill>
                <a:latin typeface="Times New Roman" pitchFamily="18" charset="0"/>
                <a:cs typeface="Times New Roman" pitchFamily="18" charset="0"/>
              </a:rPr>
              <a:t> (GAP) </a:t>
            </a:r>
            <a:r>
              <a:rPr lang="en-US" sz="2800" b="1" i="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gn="just">
              <a:lnSpc>
                <a:spcPct val="150000"/>
              </a:lnSpc>
              <a:defRPr/>
            </a:pPr>
            <a:r>
              <a:rPr lang="en-US" sz="2200" dirty="0">
                <a:latin typeface="Times New Roman" pitchFamily="18" charset="0"/>
                <a:cs typeface="Times New Roman" pitchFamily="18" charset="0"/>
              </a:rPr>
              <a:t>Usually affecting persons under</a:t>
            </a:r>
          </a:p>
          <a:p>
            <a:pPr algn="just">
              <a:lnSpc>
                <a:spcPct val="150000"/>
              </a:lnSpc>
              <a:buNone/>
              <a:defRPr/>
            </a:pPr>
            <a:r>
              <a:rPr lang="en-US" sz="2200" dirty="0">
                <a:latin typeface="Times New Roman" pitchFamily="18" charset="0"/>
                <a:cs typeface="Times New Roman" pitchFamily="18" charset="0"/>
              </a:rPr>
              <a:t> 30 years of age, but patients may be </a:t>
            </a:r>
          </a:p>
          <a:p>
            <a:pPr algn="just">
              <a:lnSpc>
                <a:spcPct val="150000"/>
              </a:lnSpc>
              <a:buNone/>
              <a:defRPr/>
            </a:pPr>
            <a:r>
              <a:rPr lang="en-US" sz="2200" dirty="0">
                <a:latin typeface="Times New Roman" pitchFamily="18" charset="0"/>
                <a:cs typeface="Times New Roman" pitchFamily="18" charset="0"/>
              </a:rPr>
              <a:t>older.</a:t>
            </a:r>
          </a:p>
          <a:p>
            <a:pPr algn="just">
              <a:lnSpc>
                <a:spcPct val="150000"/>
              </a:lnSpc>
              <a:defRPr/>
            </a:pPr>
            <a:r>
              <a:rPr lang="en-US" sz="2200" dirty="0">
                <a:latin typeface="Times New Roman" pitchFamily="18" charset="0"/>
                <a:cs typeface="Times New Roman" pitchFamily="18" charset="0"/>
              </a:rPr>
              <a:t>Poor serum antibody response</a:t>
            </a:r>
          </a:p>
          <a:p>
            <a:pPr algn="just">
              <a:lnSpc>
                <a:spcPct val="150000"/>
              </a:lnSpc>
              <a:buNone/>
              <a:defRPr/>
            </a:pPr>
            <a:r>
              <a:rPr lang="en-US" sz="2200" dirty="0">
                <a:latin typeface="Times New Roman" pitchFamily="18" charset="0"/>
                <a:cs typeface="Times New Roman" pitchFamily="18" charset="0"/>
              </a:rPr>
              <a:t> to infecting agents. </a:t>
            </a:r>
          </a:p>
          <a:p>
            <a:pPr algn="just">
              <a:lnSpc>
                <a:spcPct val="150000"/>
              </a:lnSpc>
              <a:defRPr/>
            </a:pPr>
            <a:r>
              <a:rPr lang="en-US" sz="2200" dirty="0">
                <a:latin typeface="Times New Roman" pitchFamily="18" charset="0"/>
                <a:cs typeface="Times New Roman" pitchFamily="18" charset="0"/>
              </a:rPr>
              <a:t>Generalized inter proximal attachment</a:t>
            </a:r>
          </a:p>
          <a:p>
            <a:pPr algn="just">
              <a:lnSpc>
                <a:spcPct val="150000"/>
              </a:lnSpc>
              <a:buNone/>
              <a:defRPr/>
            </a:pPr>
            <a:r>
              <a:rPr lang="en-US" sz="2200" dirty="0">
                <a:latin typeface="Times New Roman" pitchFamily="18" charset="0"/>
                <a:cs typeface="Times New Roman" pitchFamily="18" charset="0"/>
              </a:rPr>
              <a:t> loss affecting at least three permanent </a:t>
            </a:r>
          </a:p>
          <a:p>
            <a:pPr algn="just">
              <a:lnSpc>
                <a:spcPct val="150000"/>
              </a:lnSpc>
              <a:buNone/>
              <a:defRPr/>
            </a:pPr>
            <a:r>
              <a:rPr lang="en-US" sz="2200" dirty="0">
                <a:latin typeface="Times New Roman" pitchFamily="18" charset="0"/>
                <a:cs typeface="Times New Roman" pitchFamily="18" charset="0"/>
              </a:rPr>
              <a:t>teeth </a:t>
            </a:r>
          </a:p>
          <a:p>
            <a:pPr algn="just">
              <a:lnSpc>
                <a:spcPct val="150000"/>
              </a:lnSpc>
              <a:defRPr/>
            </a:pPr>
            <a:r>
              <a:rPr lang="en-US" sz="2200" dirty="0">
                <a:latin typeface="Times New Roman" pitchFamily="18" charset="0"/>
                <a:cs typeface="Times New Roman" pitchFamily="18" charset="0"/>
              </a:rPr>
              <a:t>Pronounced episodic nature of the </a:t>
            </a:r>
          </a:p>
          <a:p>
            <a:pPr algn="just">
              <a:lnSpc>
                <a:spcPct val="150000"/>
              </a:lnSpc>
              <a:buNone/>
              <a:defRPr/>
            </a:pPr>
            <a:r>
              <a:rPr lang="en-US" sz="2200" dirty="0">
                <a:latin typeface="Times New Roman" pitchFamily="18" charset="0"/>
                <a:cs typeface="Times New Roman" pitchFamily="18" charset="0"/>
              </a:rPr>
              <a:t>destruction </a:t>
            </a:r>
          </a:p>
          <a:p>
            <a:pPr algn="just">
              <a:lnSpc>
                <a:spcPct val="150000"/>
              </a:lnSpc>
              <a:buNone/>
              <a:defRPr/>
            </a:pPr>
            <a:endParaRPr lang="en-US" sz="2400" dirty="0">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27</a:t>
            </a:fld>
            <a:endParaRPr lang="en-IN"/>
          </a:p>
        </p:txBody>
      </p:sp>
      <p:sp>
        <p:nvSpPr>
          <p:cNvPr id="6" name="Footer Placeholder 4"/>
          <p:cNvSpPr>
            <a:spLocks noGrp="1"/>
          </p:cNvSpPr>
          <p:nvPr>
            <p:ph type="ftr" sz="quarter" idx="11"/>
          </p:nvPr>
        </p:nvSpPr>
        <p:spPr>
          <a:xfrm>
            <a:off x="2643174" y="6400800"/>
            <a:ext cx="4305320" cy="457200"/>
          </a:xfrm>
        </p:spPr>
        <p:txBody>
          <a:bodyPr/>
          <a:lstStyle/>
          <a:p>
            <a:r>
              <a:rPr lang="en-IN" dirty="0" err="1"/>
              <a:t>Carranza.Textbook</a:t>
            </a:r>
            <a:r>
              <a:rPr lang="en-IN" dirty="0"/>
              <a:t> of clinical periodontology.12</a:t>
            </a:r>
            <a:r>
              <a:rPr lang="en-IN" baseline="30000" dirty="0"/>
              <a:t>th</a:t>
            </a:r>
            <a:r>
              <a:rPr lang="en-IN" dirty="0"/>
              <a:t> edition</a:t>
            </a:r>
          </a:p>
        </p:txBody>
      </p:sp>
      <p:pic>
        <p:nvPicPr>
          <p:cNvPr id="1028" name="Picture 4"/>
          <p:cNvPicPr>
            <a:picLocks noChangeAspect="1" noChangeArrowheads="1"/>
          </p:cNvPicPr>
          <p:nvPr/>
        </p:nvPicPr>
        <p:blipFill>
          <a:blip r:embed="rId2"/>
          <a:srcRect/>
          <a:stretch>
            <a:fillRect/>
          </a:stretch>
        </p:blipFill>
        <p:spPr bwMode="auto">
          <a:xfrm>
            <a:off x="5286380" y="1142984"/>
            <a:ext cx="3167061" cy="22002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5286380" y="3571876"/>
            <a:ext cx="3141653" cy="2357454"/>
          </a:xfrm>
          <a:prstGeom prst="rect">
            <a:avLst/>
          </a:prstGeom>
          <a:noFill/>
          <a:ln w="9525">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gn="just">
              <a:lnSpc>
                <a:spcPct val="150000"/>
              </a:lnSpc>
              <a:buNone/>
              <a:defRPr/>
            </a:pPr>
            <a:r>
              <a:rPr lang="en-US" sz="2400" b="1" i="1" dirty="0">
                <a:solidFill>
                  <a:srgbClr val="FFFF00"/>
                </a:solidFill>
                <a:latin typeface="Times New Roman" pitchFamily="18" charset="0"/>
                <a:cs typeface="Times New Roman" pitchFamily="18" charset="0"/>
              </a:rPr>
              <a:t>Clinical features:</a:t>
            </a:r>
          </a:p>
          <a:p>
            <a:pPr algn="just">
              <a:lnSpc>
                <a:spcPct val="150000"/>
              </a:lnSpc>
              <a:buNone/>
              <a:defRPr/>
            </a:pPr>
            <a:endParaRPr lang="en-US" sz="2400" dirty="0">
              <a:latin typeface="Times New Roman" pitchFamily="18" charset="0"/>
              <a:cs typeface="Times New Roman" pitchFamily="18" charset="0"/>
            </a:endParaRPr>
          </a:p>
          <a:p>
            <a:pPr>
              <a:lnSpc>
                <a:spcPct val="150000"/>
              </a:lnSpc>
              <a:buAutoNum type="arabicPeriod"/>
            </a:pPr>
            <a:r>
              <a:rPr lang="en-US" sz="2400" dirty="0">
                <a:latin typeface="Times New Roman" pitchFamily="18" charset="0"/>
                <a:ea typeface="Verdana" pitchFamily="34" charset="0"/>
                <a:cs typeface="Times New Roman" pitchFamily="18" charset="0"/>
              </a:rPr>
              <a:t>Generalized inter proximal attachment loss affecting at least </a:t>
            </a:r>
          </a:p>
          <a:p>
            <a:pPr>
              <a:lnSpc>
                <a:spcPct val="150000"/>
              </a:lnSpc>
              <a:buNone/>
            </a:pPr>
            <a:r>
              <a:rPr lang="en-US" sz="2400" dirty="0">
                <a:latin typeface="Times New Roman" pitchFamily="18" charset="0"/>
                <a:ea typeface="Verdana" pitchFamily="34" charset="0"/>
                <a:cs typeface="Times New Roman" pitchFamily="18" charset="0"/>
              </a:rPr>
              <a:t>   three permanent teeth other than first molars and incisors in      individuals less than age 30 but may be older</a:t>
            </a:r>
          </a:p>
          <a:p>
            <a:pPr>
              <a:lnSpc>
                <a:spcPct val="150000"/>
              </a:lnSpc>
              <a:buNone/>
            </a:pPr>
            <a:endParaRPr lang="en-US" sz="2400" dirty="0">
              <a:latin typeface="Times New Roman" pitchFamily="18" charset="0"/>
              <a:ea typeface="Verdana" pitchFamily="34" charset="0"/>
              <a:cs typeface="Times New Roman" pitchFamily="18" charset="0"/>
            </a:endParaRPr>
          </a:p>
          <a:p>
            <a:pPr>
              <a:lnSpc>
                <a:spcPct val="150000"/>
              </a:lnSpc>
              <a:buAutoNum type="arabicPeriod" startAt="2"/>
            </a:pPr>
            <a:r>
              <a:rPr lang="en-US" sz="2400" dirty="0">
                <a:latin typeface="Times New Roman" pitchFamily="18" charset="0"/>
                <a:ea typeface="Verdana" pitchFamily="34" charset="0"/>
                <a:cs typeface="Times New Roman" pitchFamily="18" charset="0"/>
              </a:rPr>
              <a:t>Minimal plaque inconsistent with destruction and presence of bacteria like </a:t>
            </a:r>
            <a:r>
              <a:rPr lang="en-US" sz="2400" dirty="0" err="1">
                <a:latin typeface="Times New Roman" pitchFamily="18" charset="0"/>
                <a:ea typeface="Verdana" pitchFamily="34" charset="0"/>
                <a:cs typeface="Times New Roman" pitchFamily="18" charset="0"/>
              </a:rPr>
              <a:t>P.</a:t>
            </a:r>
            <a:r>
              <a:rPr lang="en-US" sz="2400" i="1" dirty="0" err="1">
                <a:latin typeface="Times New Roman" pitchFamily="18" charset="0"/>
                <a:ea typeface="Verdana" pitchFamily="34" charset="0"/>
                <a:cs typeface="Times New Roman" pitchFamily="18" charset="0"/>
              </a:rPr>
              <a:t>gingivalis</a:t>
            </a:r>
            <a:r>
              <a:rPr lang="en-US" sz="2400" dirty="0">
                <a:latin typeface="Times New Roman" pitchFamily="18" charset="0"/>
                <a:ea typeface="Verdana" pitchFamily="34" charset="0"/>
                <a:cs typeface="Times New Roman" pitchFamily="18" charset="0"/>
              </a:rPr>
              <a:t>, </a:t>
            </a:r>
            <a:r>
              <a:rPr lang="en-US" sz="2400" dirty="0" err="1">
                <a:latin typeface="Times New Roman" pitchFamily="18" charset="0"/>
                <a:ea typeface="Verdana" pitchFamily="34" charset="0"/>
                <a:cs typeface="Times New Roman" pitchFamily="18" charset="0"/>
              </a:rPr>
              <a:t>A.</a:t>
            </a:r>
            <a:r>
              <a:rPr lang="en-US" sz="2400" i="1" dirty="0" err="1">
                <a:latin typeface="Times New Roman" pitchFamily="18" charset="0"/>
                <a:ea typeface="Verdana" pitchFamily="34" charset="0"/>
                <a:cs typeface="Times New Roman" pitchFamily="18" charset="0"/>
              </a:rPr>
              <a:t>actinomycetemcomitans</a:t>
            </a:r>
            <a:r>
              <a:rPr lang="en-US" sz="2400" dirty="0">
                <a:latin typeface="Times New Roman" pitchFamily="18" charset="0"/>
                <a:ea typeface="Verdana" pitchFamily="34" charset="0"/>
                <a:cs typeface="Times New Roman" pitchFamily="18" charset="0"/>
              </a:rPr>
              <a:t> &amp; </a:t>
            </a:r>
            <a:r>
              <a:rPr lang="en-US" sz="2400" dirty="0" err="1">
                <a:latin typeface="Times New Roman" pitchFamily="18" charset="0"/>
                <a:ea typeface="Verdana" pitchFamily="34" charset="0"/>
                <a:cs typeface="Times New Roman" pitchFamily="18" charset="0"/>
              </a:rPr>
              <a:t>T.</a:t>
            </a:r>
            <a:r>
              <a:rPr lang="en-US" sz="2400" i="1" dirty="0" err="1">
                <a:latin typeface="Times New Roman" pitchFamily="18" charset="0"/>
                <a:ea typeface="Verdana" pitchFamily="34" charset="0"/>
                <a:cs typeface="Times New Roman" pitchFamily="18" charset="0"/>
              </a:rPr>
              <a:t>forsythia</a:t>
            </a: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28</a:t>
            </a:fld>
            <a:endParaRPr lang="en-IN"/>
          </a:p>
        </p:txBody>
      </p:sp>
      <p:sp>
        <p:nvSpPr>
          <p:cNvPr id="6" name="Footer Placeholder 4"/>
          <p:cNvSpPr>
            <a:spLocks noGrp="1"/>
          </p:cNvSpPr>
          <p:nvPr>
            <p:ph type="ftr" sz="quarter" idx="11"/>
          </p:nvPr>
        </p:nvSpPr>
        <p:spPr>
          <a:xfrm>
            <a:off x="3124200" y="6248400"/>
            <a:ext cx="4091006"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715436" cy="5857916"/>
          </a:xfrm>
        </p:spPr>
        <p:txBody>
          <a:bodyPr/>
          <a:lstStyle/>
          <a:p>
            <a:pPr>
              <a:buNone/>
            </a:pPr>
            <a:r>
              <a:rPr lang="en-US" sz="2400" dirty="0">
                <a:latin typeface="Times New Roman" pitchFamily="18" charset="0"/>
                <a:cs typeface="Times New Roman" pitchFamily="18" charset="0"/>
              </a:rPr>
              <a:t>Two gingival tissue responses: </a:t>
            </a:r>
          </a:p>
          <a:p>
            <a:pPr>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p>
          <a:p>
            <a:pPr>
              <a:buNone/>
            </a:pPr>
            <a:r>
              <a:rPr lang="en-US" sz="2400" dirty="0">
                <a:latin typeface="Times New Roman" pitchFamily="18" charset="0"/>
                <a:cs typeface="Times New Roman" pitchFamily="18" charset="0"/>
              </a:rPr>
              <a:t>1) Severe, acutely inflamed tissue - proliferating, ulcerated, and fiery red  characterized by  Bleeding &amp; Suppuration ,destructive   </a:t>
            </a:r>
          </a:p>
          <a:p>
            <a:pPr marL="342900" lvl="1" indent="-342900">
              <a:buClr>
                <a:srgbClr val="FFCC66"/>
              </a:buClr>
              <a:buSzPct val="80000"/>
              <a:buNone/>
            </a:pPr>
            <a:r>
              <a:rPr lang="en-US" sz="2400" dirty="0">
                <a:latin typeface="Times New Roman" pitchFamily="18" charset="0"/>
                <a:cs typeface="Times New Roman" pitchFamily="18" charset="0"/>
              </a:rPr>
              <a:t>        stage, in which attachment and bone are actively lost.</a:t>
            </a:r>
          </a:p>
          <a:p>
            <a:pPr marL="342900" lvl="1" indent="-342900">
              <a:buClr>
                <a:srgbClr val="FFCC66"/>
              </a:buClr>
              <a:buSzPct val="80000"/>
              <a:buNone/>
            </a:pP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2) Tissues may appear pink, free of inflammation, and occasionally with some degree of stippling, </a:t>
            </a:r>
            <a:endParaRPr lang="en-US" sz="2400" b="1" dirty="0">
              <a:latin typeface="Times New Roman" pitchFamily="18" charset="0"/>
              <a:cs typeface="Times New Roman" pitchFamily="18" charset="0"/>
            </a:endParaRPr>
          </a:p>
          <a:p>
            <a:pPr lvl="1">
              <a:buNone/>
            </a:pPr>
            <a:r>
              <a:rPr lang="en-US" sz="2400" dirty="0">
                <a:latin typeface="Times New Roman" pitchFamily="18" charset="0"/>
                <a:cs typeface="Times New Roman" pitchFamily="18" charset="0"/>
              </a:rPr>
              <a:t>Yet deep pockets can be demonstrated by probing.</a:t>
            </a:r>
          </a:p>
          <a:p>
            <a:pPr lvl="1">
              <a:buNone/>
            </a:pPr>
            <a:endParaRPr lang="en-US" sz="2400" dirty="0">
              <a:latin typeface="Times New Roman" pitchFamily="18" charset="0"/>
              <a:cs typeface="Times New Roman" pitchFamily="18" charset="0"/>
            </a:endParaRPr>
          </a:p>
          <a:p>
            <a:pPr lvl="1">
              <a:buNone/>
            </a:pPr>
            <a:r>
              <a:rPr lang="en-US" sz="2400" dirty="0">
                <a:latin typeface="Times New Roman" pitchFamily="18" charset="0"/>
                <a:cs typeface="Times New Roman" pitchFamily="18" charset="0"/>
              </a:rPr>
              <a:t>According to </a:t>
            </a:r>
            <a:r>
              <a:rPr lang="en-US" sz="2400" b="1" dirty="0">
                <a:solidFill>
                  <a:srgbClr val="00FFFF"/>
                </a:solidFill>
                <a:latin typeface="Times New Roman" pitchFamily="18" charset="0"/>
                <a:cs typeface="Times New Roman" pitchFamily="18" charset="0"/>
              </a:rPr>
              <a:t>Page and Schroeder </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this tissue response  coincide with periods of quiescence in which the bone level remains stationary.</a:t>
            </a:r>
          </a:p>
          <a:p>
            <a:endParaRPr lang="en-IN" sz="2400"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29</a:t>
            </a:fld>
            <a:endParaRPr lang="en-IN"/>
          </a:p>
        </p:txBody>
      </p:sp>
      <p:sp>
        <p:nvSpPr>
          <p:cNvPr id="5" name="Footer Placeholder 4"/>
          <p:cNvSpPr>
            <a:spLocks noGrp="1"/>
          </p:cNvSpPr>
          <p:nvPr>
            <p:ph type="ftr" sz="quarter" idx="11"/>
          </p:nvPr>
        </p:nvSpPr>
        <p:spPr>
          <a:xfrm>
            <a:off x="2071670" y="6215082"/>
            <a:ext cx="4429156" cy="457200"/>
          </a:xfrm>
        </p:spPr>
        <p:txBody>
          <a:bodyPr/>
          <a:lstStyle/>
          <a:p>
            <a:r>
              <a:rPr lang="en-IN" dirty="0" err="1"/>
              <a:t>Carranza.Textbook</a:t>
            </a:r>
            <a:r>
              <a:rPr lang="en-IN" dirty="0"/>
              <a:t> of clinical periodontology.12</a:t>
            </a:r>
            <a:r>
              <a:rPr lang="en-IN" baseline="30000" dirty="0"/>
              <a:t>th</a:t>
            </a:r>
            <a:r>
              <a:rPr lang="en-IN" dirty="0"/>
              <a:t> edition</a:t>
            </a:r>
          </a:p>
        </p:txBody>
      </p:sp>
      <p:pic>
        <p:nvPicPr>
          <p:cNvPr id="6" name="Picture 6"/>
          <p:cNvPicPr>
            <a:picLocks noChangeArrowheads="1"/>
          </p:cNvPicPr>
          <p:nvPr/>
        </p:nvPicPr>
        <p:blipFill>
          <a:blip r:embed="rId2"/>
          <a:srcRect/>
          <a:stretch>
            <a:fillRect/>
          </a:stretch>
        </p:blipFill>
        <p:spPr bwMode="auto">
          <a:xfrm>
            <a:off x="6143636" y="33326"/>
            <a:ext cx="2857500" cy="1752600"/>
          </a:xfrm>
          <a:prstGeom prst="rect">
            <a:avLst/>
          </a:prstGeom>
          <a:noFill/>
          <a:ln w="38100">
            <a:solidFill>
              <a:srgbClr val="990033"/>
            </a:solid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sz="2400" dirty="0">
                <a:latin typeface="Times New Roman" pitchFamily="18" charset="0"/>
                <a:cs typeface="Times New Roman" pitchFamily="18" charset="0"/>
              </a:rPr>
              <a:t>Therapeutic Intervention</a:t>
            </a:r>
          </a:p>
          <a:p>
            <a:pPr>
              <a:lnSpc>
                <a:spcPct val="150000"/>
              </a:lnSpc>
            </a:pPr>
            <a:r>
              <a:rPr lang="en-US" sz="2400" dirty="0">
                <a:latin typeface="Times New Roman" pitchFamily="18" charset="0"/>
                <a:cs typeface="Times New Roman" pitchFamily="18" charset="0"/>
              </a:rPr>
              <a:t>Differences in between chronic and aggressive</a:t>
            </a:r>
          </a:p>
          <a:p>
            <a:pPr>
              <a:lnSpc>
                <a:spcPct val="150000"/>
              </a:lnSpc>
            </a:pPr>
            <a:r>
              <a:rPr lang="en-US" sz="2400" dirty="0">
                <a:latin typeface="Times New Roman" pitchFamily="18" charset="0"/>
                <a:cs typeface="Times New Roman" pitchFamily="18" charset="0"/>
              </a:rPr>
              <a:t>Conclusion</a:t>
            </a:r>
          </a:p>
          <a:p>
            <a:pPr>
              <a:lnSpc>
                <a:spcPct val="150000"/>
              </a:lnSpc>
            </a:pPr>
            <a:r>
              <a:rPr lang="en-US" sz="2400" dirty="0">
                <a:latin typeface="Times New Roman" pitchFamily="18" charset="0"/>
                <a:cs typeface="Times New Roman" pitchFamily="18" charset="0"/>
              </a:rPr>
              <a:t>References </a:t>
            </a:r>
            <a:endParaRPr lang="en-IN" sz="2400" dirty="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3</a:t>
            </a:fld>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gn="just">
              <a:buNone/>
            </a:pPr>
            <a:r>
              <a:rPr lang="en-US" sz="2800" b="1" i="1" dirty="0">
                <a:solidFill>
                  <a:srgbClr val="FFFF00"/>
                </a:solidFill>
                <a:latin typeface="Times New Roman" pitchFamily="18" charset="0"/>
                <a:cs typeface="Times New Roman" pitchFamily="18" charset="0"/>
              </a:rPr>
              <a:t>Radiographic features:</a:t>
            </a:r>
          </a:p>
          <a:p>
            <a:pPr algn="just">
              <a:lnSpc>
                <a:spcPct val="150000"/>
              </a:lnSpc>
            </a:pPr>
            <a:r>
              <a:rPr lang="en-US" sz="2400" dirty="0">
                <a:latin typeface="Times New Roman" pitchFamily="18" charset="0"/>
                <a:cs typeface="Times New Roman" pitchFamily="18" charset="0"/>
              </a:rPr>
              <a:t>Page and co-workers described sites in generalized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(formerly RPP) patients that demonstrated osseous destruction of 25% to 60% during a 9-week period. </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30</a:t>
            </a:fld>
            <a:endParaRPr lang="en-IN"/>
          </a:p>
        </p:txBody>
      </p:sp>
      <p:sp>
        <p:nvSpPr>
          <p:cNvPr id="5" name="Footer Placeholder 4"/>
          <p:cNvSpPr>
            <a:spLocks noGrp="1"/>
          </p:cNvSpPr>
          <p:nvPr>
            <p:ph type="ftr" sz="quarter" idx="11"/>
          </p:nvPr>
        </p:nvSpPr>
        <p:spPr>
          <a:xfrm>
            <a:off x="1000100" y="6472262"/>
            <a:ext cx="6715172" cy="457200"/>
          </a:xfrm>
        </p:spPr>
        <p:txBody>
          <a:bodyPr/>
          <a:lstStyle/>
          <a:p>
            <a:r>
              <a:rPr lang="en-IN" dirty="0" err="1"/>
              <a:t>Carranza.Textbook</a:t>
            </a:r>
            <a:r>
              <a:rPr lang="en-IN" dirty="0"/>
              <a:t> of clinical periodontology.12</a:t>
            </a:r>
            <a:r>
              <a:rPr lang="en-IN" baseline="30000" dirty="0"/>
              <a:t>th</a:t>
            </a:r>
            <a:r>
              <a:rPr lang="en-IN" dirty="0"/>
              <a:t> edition</a:t>
            </a:r>
          </a:p>
          <a:p>
            <a:endParaRPr lang="en-IN" dirty="0"/>
          </a:p>
        </p:txBody>
      </p:sp>
      <p:pic>
        <p:nvPicPr>
          <p:cNvPr id="2" name="Picture 2"/>
          <p:cNvPicPr>
            <a:picLocks noChangeAspect="1" noChangeArrowheads="1"/>
          </p:cNvPicPr>
          <p:nvPr/>
        </p:nvPicPr>
        <p:blipFill>
          <a:blip r:embed="rId2"/>
          <a:srcRect/>
          <a:stretch>
            <a:fillRect/>
          </a:stretch>
        </p:blipFill>
        <p:spPr bwMode="auto">
          <a:xfrm>
            <a:off x="1142976" y="3214686"/>
            <a:ext cx="1752600" cy="2676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643306" y="3214687"/>
            <a:ext cx="1490670" cy="264320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000760" y="3286124"/>
            <a:ext cx="1714513" cy="2600325"/>
          </a:xfrm>
          <a:prstGeom prst="rect">
            <a:avLst/>
          </a:prstGeom>
          <a:noFill/>
          <a:ln w="9525">
            <a:noFill/>
            <a:miter lim="800000"/>
            <a:headEnd/>
            <a:tailEnd/>
          </a:ln>
          <a:effectLst/>
        </p:spPr>
      </p:pic>
      <p:sp>
        <p:nvSpPr>
          <p:cNvPr id="8" name="TextBox 7"/>
          <p:cNvSpPr txBox="1"/>
          <p:nvPr/>
        </p:nvSpPr>
        <p:spPr>
          <a:xfrm>
            <a:off x="2786050" y="6000768"/>
            <a:ext cx="4071966" cy="369332"/>
          </a:xfrm>
          <a:prstGeom prst="rect">
            <a:avLst/>
          </a:prstGeom>
          <a:noFill/>
        </p:spPr>
        <p:txBody>
          <a:bodyPr wrap="square" rtlCol="0">
            <a:spAutoFit/>
          </a:bodyPr>
          <a:lstStyle/>
          <a:p>
            <a:r>
              <a:rPr lang="en-IN" dirty="0"/>
              <a:t>Radiographs of 28 yr female - GAP</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400" b="1" i="1" dirty="0">
                <a:solidFill>
                  <a:srgbClr val="FFFF00"/>
                </a:solidFill>
                <a:latin typeface="Times New Roman" pitchFamily="18" charset="0"/>
                <a:cs typeface="Times New Roman" pitchFamily="18" charset="0"/>
              </a:rPr>
              <a:t>Epidemiology:</a:t>
            </a:r>
          </a:p>
          <a:p>
            <a:pPr>
              <a:buNone/>
            </a:pPr>
            <a:endParaRPr lang="en-IN" sz="2400" b="1" i="1" dirty="0">
              <a:solidFill>
                <a:srgbClr val="FFFF00"/>
              </a:solidFill>
              <a:latin typeface="Times New Roman" pitchFamily="18" charset="0"/>
              <a:cs typeface="Times New Roman" pitchFamily="18" charset="0"/>
            </a:endParaRPr>
          </a:p>
          <a:p>
            <a:pPr>
              <a:lnSpc>
                <a:spcPct val="150000"/>
              </a:lnSpc>
              <a:buFont typeface="Arial" pitchFamily="34" charset="0"/>
              <a:buChar char="•"/>
            </a:pPr>
            <a:r>
              <a:rPr lang="en-IN" sz="2400" dirty="0" err="1">
                <a:latin typeface="Times New Roman" pitchFamily="18" charset="0"/>
                <a:cs typeface="Times New Roman" pitchFamily="18" charset="0"/>
              </a:rPr>
              <a:t>Albandar</a:t>
            </a:r>
            <a:r>
              <a:rPr lang="en-IN" sz="2400" dirty="0">
                <a:latin typeface="Times New Roman" pitchFamily="18" charset="0"/>
                <a:cs typeface="Times New Roman" pitchFamily="18" charset="0"/>
              </a:rPr>
              <a:t> et al 2002 - 2.3% - Uganda</a:t>
            </a:r>
          </a:p>
          <a:p>
            <a:pPr>
              <a:lnSpc>
                <a:spcPct val="150000"/>
              </a:lnSpc>
              <a:buFont typeface="Arial" pitchFamily="34" charset="0"/>
              <a:buChar char="•"/>
            </a:pPr>
            <a:r>
              <a:rPr lang="en-IN" sz="2400" dirty="0">
                <a:latin typeface="Times New Roman" pitchFamily="18" charset="0"/>
                <a:cs typeface="Times New Roman" pitchFamily="18" charset="0"/>
              </a:rPr>
              <a:t>Levin et al 2006 – 1.6% - Israel</a:t>
            </a:r>
          </a:p>
          <a:p>
            <a:pPr>
              <a:lnSpc>
                <a:spcPct val="150000"/>
              </a:lnSpc>
              <a:buFont typeface="Arial" pitchFamily="34" charset="0"/>
              <a:buChar char="•"/>
            </a:pPr>
            <a:r>
              <a:rPr lang="en-US" sz="2400" dirty="0" err="1">
                <a:latin typeface="Times New Roman" pitchFamily="18" charset="0"/>
                <a:ea typeface="Verdana" pitchFamily="34" charset="0"/>
                <a:cs typeface="Times New Roman" pitchFamily="18" charset="0"/>
              </a:rPr>
              <a:t>Susin</a:t>
            </a:r>
            <a:r>
              <a:rPr lang="en-US" sz="2400" dirty="0">
                <a:latin typeface="Times New Roman" pitchFamily="18" charset="0"/>
                <a:ea typeface="Verdana" pitchFamily="34" charset="0"/>
                <a:cs typeface="Times New Roman" pitchFamily="18" charset="0"/>
              </a:rPr>
              <a:t> et al – global prevalence is 0 – 13 %</a:t>
            </a:r>
          </a:p>
          <a:p>
            <a:pPr>
              <a:lnSpc>
                <a:spcPct val="150000"/>
              </a:lnSpc>
              <a:buNone/>
            </a:pPr>
            <a:r>
              <a:rPr lang="en-US" sz="2400" dirty="0">
                <a:latin typeface="Times New Roman" pitchFamily="18" charset="0"/>
                <a:ea typeface="Verdana" pitchFamily="34" charset="0"/>
                <a:cs typeface="Times New Roman" pitchFamily="18" charset="0"/>
              </a:rPr>
              <a:t>                         blacks at higher risk than whites.</a:t>
            </a:r>
          </a:p>
          <a:p>
            <a:pPr>
              <a:lnSpc>
                <a:spcPct val="150000"/>
              </a:lnSpc>
              <a:buNone/>
            </a:pPr>
            <a:r>
              <a:rPr lang="en-US" sz="2400" dirty="0">
                <a:latin typeface="Times New Roman" pitchFamily="18" charset="0"/>
                <a:ea typeface="Verdana" pitchFamily="34" charset="0"/>
                <a:cs typeface="Times New Roman" pitchFamily="18" charset="0"/>
              </a:rPr>
              <a:t>                         males are at higher risk than females</a:t>
            </a:r>
            <a:endParaRPr lang="en-IN" sz="2400" dirty="0">
              <a:latin typeface="Times New Roman" pitchFamily="18" charset="0"/>
              <a:ea typeface="Verdana" pitchFamily="34" charset="0"/>
              <a:cs typeface="Times New Roman" pitchFamily="18" charset="0"/>
            </a:endParaRPr>
          </a:p>
          <a:p>
            <a:pPr>
              <a:buNone/>
            </a:pPr>
            <a:endParaRPr lang="en-IN" dirty="0"/>
          </a:p>
        </p:txBody>
      </p:sp>
      <p:sp>
        <p:nvSpPr>
          <p:cNvPr id="4" name="Footer Placeholder 3"/>
          <p:cNvSpPr>
            <a:spLocks noGrp="1"/>
          </p:cNvSpPr>
          <p:nvPr>
            <p:ph type="ftr" sz="quarter" idx="11"/>
          </p:nvPr>
        </p:nvSpPr>
        <p:spPr>
          <a:xfrm>
            <a:off x="1142976" y="6248400"/>
            <a:ext cx="6786610" cy="457200"/>
          </a:xfrm>
        </p:spPr>
        <p:txBody>
          <a:bodyPr/>
          <a:lstStyle/>
          <a:p>
            <a:r>
              <a:rPr lang="en-IN" dirty="0" err="1"/>
              <a:t>Susin</a:t>
            </a:r>
            <a:r>
              <a:rPr lang="en-IN" dirty="0"/>
              <a:t> </a:t>
            </a:r>
            <a:r>
              <a:rPr lang="en-IN" dirty="0" err="1"/>
              <a:t>C,Haas</a:t>
            </a:r>
            <a:r>
              <a:rPr lang="en-IN" dirty="0"/>
              <a:t> </a:t>
            </a:r>
            <a:r>
              <a:rPr lang="en-IN" dirty="0" err="1"/>
              <a:t>A,Alabandar</a:t>
            </a:r>
            <a:r>
              <a:rPr lang="en-IN" dirty="0"/>
              <a:t> J. Epidemiology and demographics of aggressive </a:t>
            </a:r>
            <a:r>
              <a:rPr lang="en-IN" dirty="0" err="1"/>
              <a:t>periodontitis</a:t>
            </a:r>
            <a:r>
              <a:rPr lang="en-IN" dirty="0"/>
              <a:t>. </a:t>
            </a:r>
            <a:r>
              <a:rPr lang="en-IN" dirty="0" err="1"/>
              <a:t>Periodontology</a:t>
            </a:r>
            <a:r>
              <a:rPr lang="en-IN" dirty="0"/>
              <a:t> 2000  2014;65: 27–45</a:t>
            </a:r>
          </a:p>
        </p:txBody>
      </p:sp>
      <p:sp>
        <p:nvSpPr>
          <p:cNvPr id="5" name="Slide Number Placeholder 4"/>
          <p:cNvSpPr>
            <a:spLocks noGrp="1"/>
          </p:cNvSpPr>
          <p:nvPr>
            <p:ph type="sldNum" sz="quarter" idx="12"/>
          </p:nvPr>
        </p:nvSpPr>
        <p:spPr/>
        <p:txBody>
          <a:bodyPr/>
          <a:lstStyle/>
          <a:p>
            <a:fld id="{3EA8F7DC-4F65-4E02-AD7B-B7A4A4A60F4A}" type="slidenum">
              <a:rPr lang="en-IN" smtClean="0"/>
              <a:pPr/>
              <a:t>31</a:t>
            </a:fld>
            <a:endParaRPr lang="en-IN"/>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endParaRPr lang="en-US" sz="2400" spc="50" dirty="0">
              <a:ln w="12700" cmpd="sng">
                <a:solidFill>
                  <a:srgbClr val="00B0F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a:p>
            <a:pPr>
              <a:lnSpc>
                <a:spcPct val="150000"/>
              </a:lnSpc>
              <a:buFont typeface="Arial" pitchFamily="34" charset="0"/>
              <a:buChar char="•"/>
            </a:pPr>
            <a:r>
              <a:rPr lang="en-IN" sz="2400" b="1" i="1" dirty="0" err="1">
                <a:solidFill>
                  <a:srgbClr val="00B050"/>
                </a:solidFill>
                <a:latin typeface="Times New Roman" pitchFamily="18" charset="0"/>
                <a:cs typeface="Times New Roman" pitchFamily="18" charset="0"/>
              </a:rPr>
              <a:t>Stambolieva</a:t>
            </a:r>
            <a:r>
              <a:rPr lang="en-IN" sz="2400" b="1" i="1" dirty="0">
                <a:solidFill>
                  <a:srgbClr val="00B050"/>
                </a:solidFill>
                <a:latin typeface="Times New Roman" pitchFamily="18" charset="0"/>
                <a:cs typeface="Times New Roman" pitchFamily="18" charset="0"/>
              </a:rPr>
              <a:t> &amp; </a:t>
            </a:r>
            <a:r>
              <a:rPr lang="en-IN" sz="2400" b="1" i="1" dirty="0" err="1">
                <a:solidFill>
                  <a:srgbClr val="00B050"/>
                </a:solidFill>
                <a:latin typeface="Times New Roman" pitchFamily="18" charset="0"/>
                <a:cs typeface="Times New Roman" pitchFamily="18" charset="0"/>
              </a:rPr>
              <a:t>Bourkova</a:t>
            </a:r>
            <a:r>
              <a:rPr lang="en-IN" sz="2400" b="1" i="1" dirty="0">
                <a:solidFill>
                  <a:srgbClr val="00B050"/>
                </a:solidFill>
                <a:latin typeface="Times New Roman" pitchFamily="18" charset="0"/>
                <a:cs typeface="Times New Roman" pitchFamily="18" charset="0"/>
              </a:rPr>
              <a:t> - </a:t>
            </a:r>
            <a:r>
              <a:rPr lang="en-IN" sz="2400" dirty="0">
                <a:latin typeface="Times New Roman" pitchFamily="18" charset="0"/>
                <a:cs typeface="Times New Roman" pitchFamily="18" charset="0"/>
              </a:rPr>
              <a:t>histological examination  - increased numbers of acid </a:t>
            </a:r>
            <a:r>
              <a:rPr lang="en-IN" sz="2400" dirty="0" err="1">
                <a:latin typeface="Times New Roman" pitchFamily="18" charset="0"/>
                <a:cs typeface="Times New Roman" pitchFamily="18" charset="0"/>
              </a:rPr>
              <a:t>phosphatase</a:t>
            </a:r>
            <a:r>
              <a:rPr lang="en-IN" sz="2400" dirty="0">
                <a:latin typeface="Times New Roman" pitchFamily="18" charset="0"/>
                <a:cs typeface="Times New Roman" pitchFamily="18" charset="0"/>
              </a:rPr>
              <a:t> - positive macrophages</a:t>
            </a:r>
          </a:p>
          <a:p>
            <a:pPr algn="just">
              <a:lnSpc>
                <a:spcPct val="150000"/>
              </a:lnSpc>
              <a:buFont typeface="Arial" pitchFamily="34" charset="0"/>
              <a:buChar char="•"/>
            </a:pPr>
            <a:r>
              <a:rPr lang="en-IN" sz="2400" dirty="0">
                <a:latin typeface="Times New Roman" pitchFamily="18" charset="0"/>
                <a:cs typeface="Times New Roman" pitchFamily="18" charset="0"/>
              </a:rPr>
              <a:t>Predominantly plasma cells was observed</a:t>
            </a:r>
          </a:p>
          <a:p>
            <a:pPr>
              <a:buNone/>
            </a:pPr>
            <a:endParaRPr lang="en-IN" sz="2400" b="1" i="1" dirty="0">
              <a:solidFill>
                <a:srgbClr val="00B05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32</a:t>
            </a:fld>
            <a:endParaRPr lang="en-IN"/>
          </a:p>
        </p:txBody>
      </p:sp>
      <p:pic>
        <p:nvPicPr>
          <p:cNvPr id="6" name="Picture 3"/>
          <p:cNvPicPr>
            <a:picLocks noChangeAspect="1" noChangeArrowheads="1"/>
          </p:cNvPicPr>
          <p:nvPr/>
        </p:nvPicPr>
        <p:blipFill>
          <a:blip r:embed="rId2"/>
          <a:srcRect/>
          <a:stretch>
            <a:fillRect/>
          </a:stretch>
        </p:blipFill>
        <p:spPr bwMode="auto">
          <a:xfrm>
            <a:off x="785786" y="3000372"/>
            <a:ext cx="3786214" cy="280663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857224" y="5857892"/>
            <a:ext cx="3714776" cy="584775"/>
          </a:xfrm>
          <a:prstGeom prst="rect">
            <a:avLst/>
          </a:prstGeom>
          <a:solidFill>
            <a:srgbClr val="FFFFFF"/>
          </a:solidFill>
        </p:spPr>
        <p:txBody>
          <a:bodyPr wrap="square">
            <a:spAutoFit/>
          </a:bodyPr>
          <a:lstStyle/>
          <a:p>
            <a:pPr algn="ctr"/>
            <a:r>
              <a:rPr lang="en-IN" sz="1600" b="1" dirty="0">
                <a:solidFill>
                  <a:srgbClr val="000000"/>
                </a:solidFill>
                <a:latin typeface="Times New Roman" pitchFamily="18" charset="0"/>
                <a:cs typeface="Times New Roman" pitchFamily="18" charset="0"/>
              </a:rPr>
              <a:t>Plasma cell lesion with sub-epithelial </a:t>
            </a:r>
            <a:r>
              <a:rPr lang="en-IN" sz="1600" b="1" dirty="0" err="1">
                <a:solidFill>
                  <a:srgbClr val="000000"/>
                </a:solidFill>
                <a:latin typeface="Times New Roman" pitchFamily="18" charset="0"/>
                <a:cs typeface="Times New Roman" pitchFamily="18" charset="0"/>
              </a:rPr>
              <a:t>polymorphonuclear</a:t>
            </a:r>
            <a:r>
              <a:rPr lang="en-IN" sz="1600" b="1" dirty="0">
                <a:solidFill>
                  <a:srgbClr val="000000"/>
                </a:solidFill>
                <a:latin typeface="Times New Roman" pitchFamily="18" charset="0"/>
                <a:cs typeface="Times New Roman" pitchFamily="18" charset="0"/>
              </a:rPr>
              <a:t> neutrophils of </a:t>
            </a:r>
            <a:r>
              <a:rPr lang="en-IN" sz="1600" b="1" dirty="0" err="1">
                <a:solidFill>
                  <a:srgbClr val="000000"/>
                </a:solidFill>
                <a:latin typeface="Times New Roman" pitchFamily="18" charset="0"/>
                <a:cs typeface="Times New Roman" pitchFamily="18" charset="0"/>
              </a:rPr>
              <a:t>AgP</a:t>
            </a:r>
            <a:endParaRPr lang="en-IN" sz="1600" b="1" dirty="0">
              <a:solidFill>
                <a:srgbClr val="0000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srcRect/>
          <a:stretch>
            <a:fillRect/>
          </a:stretch>
        </p:blipFill>
        <p:spPr bwMode="auto">
          <a:xfrm>
            <a:off x="5072066" y="3000372"/>
            <a:ext cx="3643338" cy="278608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5214942" y="5857892"/>
            <a:ext cx="3357586" cy="584775"/>
          </a:xfrm>
          <a:prstGeom prst="rect">
            <a:avLst/>
          </a:prstGeom>
          <a:solidFill>
            <a:srgbClr val="FFFFFF"/>
          </a:solidFill>
        </p:spPr>
        <p:txBody>
          <a:bodyPr wrap="square">
            <a:spAutoFit/>
          </a:bodyPr>
          <a:lstStyle/>
          <a:p>
            <a:pPr algn="ctr"/>
            <a:r>
              <a:rPr lang="en-IN" sz="1600" b="1" dirty="0">
                <a:solidFill>
                  <a:schemeClr val="accent5">
                    <a:lumMod val="10000"/>
                  </a:schemeClr>
                </a:solidFill>
                <a:latin typeface="Times New Roman" pitchFamily="18" charset="0"/>
                <a:cs typeface="Times New Roman" pitchFamily="18" charset="0"/>
              </a:rPr>
              <a:t>An abundance of plasma cells in gingival connective tissue</a:t>
            </a:r>
          </a:p>
        </p:txBody>
      </p:sp>
      <p:sp>
        <p:nvSpPr>
          <p:cNvPr id="11" name="Footer Placeholder 4"/>
          <p:cNvSpPr>
            <a:spLocks noGrp="1"/>
          </p:cNvSpPr>
          <p:nvPr>
            <p:ph type="ftr" sz="quarter" idx="11"/>
          </p:nvPr>
        </p:nvSpPr>
        <p:spPr>
          <a:xfrm>
            <a:off x="1000100" y="6400800"/>
            <a:ext cx="7520030" cy="457200"/>
          </a:xfrm>
        </p:spPr>
        <p:txBody>
          <a:bodyPr/>
          <a:lstStyle/>
          <a:p>
            <a:r>
              <a:rPr lang="en-IN" dirty="0"/>
              <a:t>Smith </a:t>
            </a:r>
            <a:r>
              <a:rPr lang="en-IN" dirty="0" err="1"/>
              <a:t>M,Seymour</a:t>
            </a:r>
            <a:r>
              <a:rPr lang="en-IN" dirty="0"/>
              <a:t> </a:t>
            </a:r>
            <a:r>
              <a:rPr lang="en-IN" dirty="0" err="1"/>
              <a:t>G,Cullinan</a:t>
            </a:r>
            <a:r>
              <a:rPr lang="en-IN" dirty="0"/>
              <a:t> </a:t>
            </a:r>
            <a:r>
              <a:rPr lang="en-IN" dirty="0" err="1"/>
              <a:t>M.Histopathological</a:t>
            </a:r>
            <a:r>
              <a:rPr lang="en-IN" dirty="0"/>
              <a:t> features of chronic and aggressive </a:t>
            </a:r>
            <a:r>
              <a:rPr lang="en-IN" dirty="0" err="1"/>
              <a:t>periodontitis.Periodontology</a:t>
            </a:r>
            <a:r>
              <a:rPr lang="en-IN" dirty="0"/>
              <a:t> 2000  2010;53:45-54.</a:t>
            </a:r>
          </a:p>
        </p:txBody>
      </p:sp>
      <p:sp>
        <p:nvSpPr>
          <p:cNvPr id="12" name="TextBox 11"/>
          <p:cNvSpPr txBox="1"/>
          <p:nvPr/>
        </p:nvSpPr>
        <p:spPr>
          <a:xfrm>
            <a:off x="928662" y="571480"/>
            <a:ext cx="2786082" cy="523220"/>
          </a:xfrm>
          <a:prstGeom prst="rect">
            <a:avLst/>
          </a:prstGeom>
          <a:noFill/>
        </p:spPr>
        <p:txBody>
          <a:bodyPr wrap="square" rtlCol="0">
            <a:spAutoFit/>
          </a:bodyPr>
          <a:lstStyle/>
          <a:p>
            <a:r>
              <a:rPr lang="en-IN" sz="2800" b="1" i="1" dirty="0">
                <a:solidFill>
                  <a:srgbClr val="FFFF00"/>
                </a:solidFill>
                <a:latin typeface="Times New Roman" pitchFamily="18" charset="0"/>
                <a:cs typeface="Times New Roman" pitchFamily="18" charset="0"/>
              </a:rPr>
              <a:t>Histopathology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71472" y="285728"/>
          <a:ext cx="8229600" cy="598650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28303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1357322">
                  <a:extLst>
                    <a:ext uri="{9D8B030D-6E8A-4147-A177-3AD203B41FA5}">
                      <a16:colId xmlns:a16="http://schemas.microsoft.com/office/drawing/2014/main" val="20003"/>
                    </a:ext>
                  </a:extLst>
                </a:gridCol>
                <a:gridCol w="2871750">
                  <a:extLst>
                    <a:ext uri="{9D8B030D-6E8A-4147-A177-3AD203B41FA5}">
                      <a16:colId xmlns:a16="http://schemas.microsoft.com/office/drawing/2014/main" val="20004"/>
                    </a:ext>
                  </a:extLst>
                </a:gridCol>
              </a:tblGrid>
              <a:tr h="985845">
                <a:tc>
                  <a:txBody>
                    <a:bodyPr/>
                    <a:lstStyle/>
                    <a:p>
                      <a:r>
                        <a:rPr lang="en-IN" sz="1400" dirty="0">
                          <a:latin typeface="+mj-lt"/>
                          <a:cs typeface="Times New Roman" pitchFamily="18" charset="0"/>
                        </a:rPr>
                        <a:t>Author</a:t>
                      </a:r>
                    </a:p>
                  </a:txBody>
                  <a:tcPr/>
                </a:tc>
                <a:tc>
                  <a:txBody>
                    <a:bodyPr/>
                    <a:lstStyle/>
                    <a:p>
                      <a:r>
                        <a:rPr lang="en-IN" sz="1400" b="1" kern="1200" baseline="0" dirty="0">
                          <a:solidFill>
                            <a:schemeClr val="lt1"/>
                          </a:solidFill>
                          <a:latin typeface="+mj-lt"/>
                          <a:ea typeface="+mn-ea"/>
                          <a:cs typeface="Times New Roman" pitchFamily="18" charset="0"/>
                        </a:rPr>
                        <a:t>Subjects</a:t>
                      </a:r>
                      <a:endParaRPr lang="en-IN" sz="1400" dirty="0">
                        <a:latin typeface="+mj-lt"/>
                        <a:cs typeface="Times New Roman" pitchFamily="18" charset="0"/>
                      </a:endParaRPr>
                    </a:p>
                  </a:txBody>
                  <a:tcPr/>
                </a:tc>
                <a:tc>
                  <a:txBody>
                    <a:bodyPr/>
                    <a:lstStyle/>
                    <a:p>
                      <a:r>
                        <a:rPr lang="en-IN" sz="1400" b="1" kern="1200" baseline="0" dirty="0">
                          <a:solidFill>
                            <a:schemeClr val="lt1"/>
                          </a:solidFill>
                          <a:latin typeface="+mj-lt"/>
                          <a:ea typeface="+mn-ea"/>
                          <a:cs typeface="Times New Roman" pitchFamily="18" charset="0"/>
                        </a:rPr>
                        <a:t>Age (years)</a:t>
                      </a:r>
                      <a:endParaRPr lang="en-IN" sz="1400" dirty="0">
                        <a:latin typeface="+mj-lt"/>
                        <a:cs typeface="Times New Roman" pitchFamily="18" charset="0"/>
                      </a:endParaRPr>
                    </a:p>
                  </a:txBody>
                  <a:tcPr/>
                </a:tc>
                <a:tc>
                  <a:txBody>
                    <a:bodyPr/>
                    <a:lstStyle/>
                    <a:p>
                      <a:r>
                        <a:rPr lang="en-IN" sz="1400" b="1" kern="1200" baseline="0" dirty="0">
                          <a:solidFill>
                            <a:schemeClr val="lt1"/>
                          </a:solidFill>
                          <a:latin typeface="+mj-lt"/>
                          <a:ea typeface="+mn-ea"/>
                          <a:cs typeface="Times New Roman" pitchFamily="18" charset="0"/>
                        </a:rPr>
                        <a:t>Classification criteria</a:t>
                      </a:r>
                      <a:endParaRPr lang="en-IN" sz="1400" dirty="0">
                        <a:latin typeface="+mj-lt"/>
                        <a:cs typeface="Times New Roman" pitchFamily="18" charset="0"/>
                      </a:endParaRPr>
                    </a:p>
                  </a:txBody>
                  <a:tcPr/>
                </a:tc>
                <a:tc>
                  <a:txBody>
                    <a:bodyPr/>
                    <a:lstStyle/>
                    <a:p>
                      <a:r>
                        <a:rPr lang="en-IN" sz="1400" b="1" kern="1200" baseline="0" dirty="0">
                          <a:solidFill>
                            <a:schemeClr val="lt1"/>
                          </a:solidFill>
                          <a:latin typeface="+mj-lt"/>
                          <a:ea typeface="+mn-ea"/>
                          <a:cs typeface="Times New Roman" pitchFamily="18" charset="0"/>
                        </a:rPr>
                        <a:t>Principal findings</a:t>
                      </a:r>
                      <a:endParaRPr lang="en-IN" sz="1400" dirty="0">
                        <a:latin typeface="+mj-lt"/>
                        <a:cs typeface="Times New Roman" pitchFamily="18" charset="0"/>
                      </a:endParaRPr>
                    </a:p>
                  </a:txBody>
                  <a:tcPr/>
                </a:tc>
                <a:extLst>
                  <a:ext uri="{0D108BD9-81ED-4DB2-BD59-A6C34878D82A}">
                    <a16:rowId xmlns:a16="http://schemas.microsoft.com/office/drawing/2014/main" val="10000"/>
                  </a:ext>
                </a:extLst>
              </a:tr>
              <a:tr h="1300172">
                <a:tc>
                  <a:txBody>
                    <a:bodyPr/>
                    <a:lstStyle/>
                    <a:p>
                      <a:r>
                        <a:rPr lang="en-IN" sz="1400" kern="1200" baseline="0" dirty="0" err="1">
                          <a:solidFill>
                            <a:schemeClr val="dk1"/>
                          </a:solidFill>
                          <a:latin typeface="+mj-lt"/>
                          <a:ea typeface="+mn-ea"/>
                          <a:cs typeface="Times New Roman" pitchFamily="18" charset="0"/>
                        </a:rPr>
                        <a:t>Liljenberg</a:t>
                      </a:r>
                      <a:r>
                        <a:rPr lang="en-IN" sz="1400" kern="1200" baseline="0" dirty="0">
                          <a:solidFill>
                            <a:schemeClr val="dk1"/>
                          </a:solidFill>
                          <a:latin typeface="+mj-lt"/>
                          <a:ea typeface="+mn-ea"/>
                          <a:cs typeface="Times New Roman" pitchFamily="18" charset="0"/>
                        </a:rPr>
                        <a:t> &amp; </a:t>
                      </a:r>
                      <a:r>
                        <a:rPr lang="en-IN" sz="1400" kern="1200" baseline="0" dirty="0" err="1">
                          <a:solidFill>
                            <a:schemeClr val="dk1"/>
                          </a:solidFill>
                          <a:latin typeface="+mj-lt"/>
                          <a:ea typeface="+mn-ea"/>
                          <a:cs typeface="Times New Roman" pitchFamily="18" charset="0"/>
                        </a:rPr>
                        <a:t>Lindhe</a:t>
                      </a:r>
                      <a:r>
                        <a:rPr lang="en-IN" sz="1400" kern="1200" baseline="0" dirty="0">
                          <a:solidFill>
                            <a:schemeClr val="dk1"/>
                          </a:solidFill>
                          <a:latin typeface="+mj-lt"/>
                          <a:ea typeface="+mn-ea"/>
                          <a:cs typeface="Times New Roman" pitchFamily="18" charset="0"/>
                        </a:rPr>
                        <a:t> 1980</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8 LJP</a:t>
                      </a:r>
                    </a:p>
                    <a:p>
                      <a:r>
                        <a:rPr lang="en-IN" sz="1400" kern="1200" baseline="0" dirty="0">
                          <a:solidFill>
                            <a:schemeClr val="dk1"/>
                          </a:solidFill>
                          <a:latin typeface="+mj-lt"/>
                          <a:ea typeface="+mn-ea"/>
                          <a:cs typeface="Times New Roman" pitchFamily="18" charset="0"/>
                        </a:rPr>
                        <a:t>7 Post-JP generalized</a:t>
                      </a:r>
                    </a:p>
                    <a:p>
                      <a:r>
                        <a:rPr lang="en-IN" sz="1400" kern="1200" baseline="0" dirty="0">
                          <a:solidFill>
                            <a:schemeClr val="dk1"/>
                          </a:solidFill>
                          <a:latin typeface="+mj-lt"/>
                          <a:ea typeface="+mn-ea"/>
                          <a:cs typeface="Times New Roman" pitchFamily="18" charset="0"/>
                        </a:rPr>
                        <a:t>7 adult </a:t>
                      </a:r>
                      <a:r>
                        <a:rPr lang="en-IN" sz="1400" kern="1200" baseline="0" dirty="0" err="1">
                          <a:solidFill>
                            <a:schemeClr val="dk1"/>
                          </a:solidFill>
                          <a:latin typeface="+mj-lt"/>
                          <a:ea typeface="+mn-ea"/>
                          <a:cs typeface="Times New Roman" pitchFamily="18" charset="0"/>
                        </a:rPr>
                        <a:t>periodontitis</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14–18</a:t>
                      </a:r>
                    </a:p>
                    <a:p>
                      <a:r>
                        <a:rPr lang="en-IN" sz="1400" kern="1200" baseline="0" dirty="0">
                          <a:solidFill>
                            <a:schemeClr val="dk1"/>
                          </a:solidFill>
                          <a:latin typeface="+mj-lt"/>
                          <a:ea typeface="+mn-ea"/>
                          <a:cs typeface="Times New Roman" pitchFamily="18" charset="0"/>
                        </a:rPr>
                        <a:t>23–29</a:t>
                      </a:r>
                    </a:p>
                    <a:p>
                      <a:r>
                        <a:rPr lang="en-IN" sz="1400" kern="1200" baseline="0" dirty="0">
                          <a:solidFill>
                            <a:schemeClr val="dk1"/>
                          </a:solidFill>
                          <a:latin typeface="+mj-lt"/>
                          <a:ea typeface="+mn-ea"/>
                          <a:cs typeface="Times New Roman" pitchFamily="18" charset="0"/>
                        </a:rPr>
                        <a:t>32–56</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Baer 1971</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70% of infiltrated connective</a:t>
                      </a:r>
                    </a:p>
                    <a:p>
                      <a:r>
                        <a:rPr lang="en-IN" sz="1400" kern="1200" baseline="0" dirty="0">
                          <a:solidFill>
                            <a:schemeClr val="dk1"/>
                          </a:solidFill>
                          <a:latin typeface="+mj-lt"/>
                          <a:ea typeface="+mn-ea"/>
                          <a:cs typeface="Times New Roman" pitchFamily="18" charset="0"/>
                        </a:rPr>
                        <a:t>tissue was plasma cells in JP</a:t>
                      </a:r>
                    </a:p>
                    <a:p>
                      <a:r>
                        <a:rPr lang="en-IN" sz="1400" kern="1200" baseline="0" dirty="0">
                          <a:solidFill>
                            <a:schemeClr val="dk1"/>
                          </a:solidFill>
                          <a:latin typeface="+mj-lt"/>
                          <a:ea typeface="+mn-ea"/>
                          <a:cs typeface="Times New Roman" pitchFamily="18" charset="0"/>
                        </a:rPr>
                        <a:t>pre-treatment biopsies, 50% in</a:t>
                      </a:r>
                    </a:p>
                    <a:p>
                      <a:r>
                        <a:rPr lang="en-IN" sz="1400" kern="1200" baseline="0" dirty="0">
                          <a:solidFill>
                            <a:schemeClr val="dk1"/>
                          </a:solidFill>
                          <a:latin typeface="+mj-lt"/>
                          <a:ea typeface="+mn-ea"/>
                          <a:cs typeface="Times New Roman" pitchFamily="18" charset="0"/>
                        </a:rPr>
                        <a:t>post-JP and 30% in AP.</a:t>
                      </a:r>
                    </a:p>
                    <a:p>
                      <a:r>
                        <a:rPr lang="fr-FR" sz="1400" kern="1200" baseline="0" dirty="0">
                          <a:solidFill>
                            <a:schemeClr val="dk1"/>
                          </a:solidFill>
                          <a:latin typeface="+mj-lt"/>
                          <a:ea typeface="+mn-ea"/>
                          <a:cs typeface="Times New Roman" pitchFamily="18" charset="0"/>
                        </a:rPr>
                        <a:t>Minimal </a:t>
                      </a:r>
                      <a:r>
                        <a:rPr lang="fr-FR" sz="1400" kern="1200" baseline="0" dirty="0" err="1">
                          <a:solidFill>
                            <a:schemeClr val="dk1"/>
                          </a:solidFill>
                          <a:latin typeface="+mj-lt"/>
                          <a:ea typeface="+mn-ea"/>
                          <a:cs typeface="Times New Roman" pitchFamily="18" charset="0"/>
                        </a:rPr>
                        <a:t>calculus</a:t>
                      </a:r>
                      <a:r>
                        <a:rPr lang="fr-FR" sz="1400" kern="1200" baseline="0" dirty="0">
                          <a:solidFill>
                            <a:schemeClr val="dk1"/>
                          </a:solidFill>
                          <a:latin typeface="+mj-lt"/>
                          <a:ea typeface="+mn-ea"/>
                          <a:cs typeface="Times New Roman" pitchFamily="18" charset="0"/>
                        </a:rPr>
                        <a:t> in JP patients.</a:t>
                      </a:r>
                      <a:endParaRPr lang="en-IN" sz="1400" dirty="0">
                        <a:latin typeface="+mj-lt"/>
                        <a:cs typeface="Times New Roman" pitchFamily="18" charset="0"/>
                      </a:endParaRPr>
                    </a:p>
                  </a:txBody>
                  <a:tcPr/>
                </a:tc>
                <a:extLst>
                  <a:ext uri="{0D108BD9-81ED-4DB2-BD59-A6C34878D82A}">
                    <a16:rowId xmlns:a16="http://schemas.microsoft.com/office/drawing/2014/main" val="10001"/>
                  </a:ext>
                </a:extLst>
              </a:tr>
              <a:tr h="1428760">
                <a:tc>
                  <a:txBody>
                    <a:bodyPr/>
                    <a:lstStyle/>
                    <a:p>
                      <a:r>
                        <a:rPr lang="en-IN" sz="1400" kern="1200" baseline="0" dirty="0" err="1">
                          <a:solidFill>
                            <a:schemeClr val="dk1"/>
                          </a:solidFill>
                          <a:latin typeface="+mj-lt"/>
                          <a:ea typeface="+mn-ea"/>
                          <a:cs typeface="Times New Roman" pitchFamily="18" charset="0"/>
                        </a:rPr>
                        <a:t>Syrjanen</a:t>
                      </a:r>
                      <a:r>
                        <a:rPr lang="en-IN" sz="1400" kern="1200" baseline="0" dirty="0">
                          <a:solidFill>
                            <a:schemeClr val="dk1"/>
                          </a:solidFill>
                          <a:latin typeface="+mj-lt"/>
                          <a:ea typeface="+mn-ea"/>
                          <a:cs typeface="Times New Roman" pitchFamily="18" charset="0"/>
                        </a:rPr>
                        <a:t> et al1984</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9 JP or post-JP</a:t>
                      </a:r>
                    </a:p>
                    <a:p>
                      <a:r>
                        <a:rPr lang="en-IN" sz="1400" kern="1200" baseline="0" dirty="0">
                          <a:solidFill>
                            <a:schemeClr val="dk1"/>
                          </a:solidFill>
                          <a:latin typeface="+mj-lt"/>
                          <a:ea typeface="+mn-ea"/>
                          <a:cs typeface="Times New Roman" pitchFamily="18" charset="0"/>
                        </a:rPr>
                        <a:t>10 relatives</a:t>
                      </a:r>
                    </a:p>
                    <a:p>
                      <a:r>
                        <a:rPr lang="en-IN" sz="1400" kern="1200" baseline="0" dirty="0">
                          <a:solidFill>
                            <a:schemeClr val="dk1"/>
                          </a:solidFill>
                          <a:latin typeface="+mj-lt"/>
                          <a:ea typeface="+mn-ea"/>
                          <a:cs typeface="Times New Roman" pitchFamily="18" charset="0"/>
                        </a:rPr>
                        <a:t>19 controls</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25 ± 11</a:t>
                      </a:r>
                    </a:p>
                    <a:p>
                      <a:r>
                        <a:rPr lang="en-IN" sz="1400" kern="1200" baseline="0" dirty="0">
                          <a:solidFill>
                            <a:schemeClr val="dk1"/>
                          </a:solidFill>
                          <a:latin typeface="+mj-lt"/>
                          <a:ea typeface="+mn-ea"/>
                          <a:cs typeface="Times New Roman" pitchFamily="18" charset="0"/>
                        </a:rPr>
                        <a:t>28 ± 13</a:t>
                      </a:r>
                    </a:p>
                    <a:p>
                      <a:r>
                        <a:rPr lang="en-IN" sz="1400" kern="1200" baseline="0" dirty="0">
                          <a:solidFill>
                            <a:schemeClr val="dk1"/>
                          </a:solidFill>
                          <a:latin typeface="+mj-lt"/>
                          <a:ea typeface="+mn-ea"/>
                          <a:cs typeface="Times New Roman" pitchFamily="18" charset="0"/>
                        </a:rPr>
                        <a:t>Matched</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Not specified</a:t>
                      </a:r>
                      <a:endParaRPr lang="en-IN" sz="1400" dirty="0">
                        <a:latin typeface="+mj-lt"/>
                        <a:cs typeface="Times New Roman" pitchFamily="18" charset="0"/>
                      </a:endParaRPr>
                    </a:p>
                  </a:txBody>
                  <a:tcPr/>
                </a:tc>
                <a:tc>
                  <a:txBody>
                    <a:bodyPr/>
                    <a:lstStyle/>
                    <a:p>
                      <a:r>
                        <a:rPr lang="en-IN" sz="1400" kern="1200" baseline="0" dirty="0" err="1">
                          <a:solidFill>
                            <a:schemeClr val="dk1"/>
                          </a:solidFill>
                          <a:latin typeface="+mj-lt"/>
                          <a:ea typeface="+mn-ea"/>
                          <a:cs typeface="Times New Roman" pitchFamily="18" charset="0"/>
                        </a:rPr>
                        <a:t>IgG</a:t>
                      </a:r>
                      <a:r>
                        <a:rPr lang="en-IN" sz="1400" kern="1200" baseline="0" dirty="0">
                          <a:solidFill>
                            <a:schemeClr val="dk1"/>
                          </a:solidFill>
                          <a:latin typeface="+mj-lt"/>
                          <a:ea typeface="+mn-ea"/>
                          <a:cs typeface="Times New Roman" pitchFamily="18" charset="0"/>
                        </a:rPr>
                        <a:t> plasma cells predominated</a:t>
                      </a:r>
                    </a:p>
                    <a:p>
                      <a:r>
                        <a:rPr lang="en-IN" sz="1400" kern="1200" baseline="0" dirty="0">
                          <a:solidFill>
                            <a:schemeClr val="dk1"/>
                          </a:solidFill>
                          <a:latin typeface="+mj-lt"/>
                          <a:ea typeface="+mn-ea"/>
                          <a:cs typeface="Times New Roman" pitchFamily="18" charset="0"/>
                        </a:rPr>
                        <a:t>over </a:t>
                      </a:r>
                      <a:r>
                        <a:rPr lang="en-IN" sz="1400" kern="1200" baseline="0" dirty="0" err="1">
                          <a:solidFill>
                            <a:schemeClr val="dk1"/>
                          </a:solidFill>
                          <a:latin typeface="+mj-lt"/>
                          <a:ea typeface="+mn-ea"/>
                          <a:cs typeface="Times New Roman" pitchFamily="18" charset="0"/>
                        </a:rPr>
                        <a:t>IgA</a:t>
                      </a:r>
                      <a:r>
                        <a:rPr lang="en-IN" sz="1400" kern="1200" baseline="0" dirty="0">
                          <a:solidFill>
                            <a:schemeClr val="dk1"/>
                          </a:solidFill>
                          <a:latin typeface="+mj-lt"/>
                          <a:ea typeface="+mn-ea"/>
                          <a:cs typeface="Times New Roman" pitchFamily="18" charset="0"/>
                        </a:rPr>
                        <a:t> and </a:t>
                      </a:r>
                      <a:r>
                        <a:rPr lang="en-IN" sz="1400" kern="1200" baseline="0" dirty="0" err="1">
                          <a:solidFill>
                            <a:schemeClr val="dk1"/>
                          </a:solidFill>
                          <a:latin typeface="+mj-lt"/>
                          <a:ea typeface="+mn-ea"/>
                          <a:cs typeface="Times New Roman" pitchFamily="18" charset="0"/>
                        </a:rPr>
                        <a:t>IgM</a:t>
                      </a:r>
                      <a:r>
                        <a:rPr lang="en-IN" sz="1400" kern="1200" baseline="0" dirty="0">
                          <a:solidFill>
                            <a:schemeClr val="dk1"/>
                          </a:solidFill>
                          <a:latin typeface="+mj-lt"/>
                          <a:ea typeface="+mn-ea"/>
                          <a:cs typeface="Times New Roman" pitchFamily="18" charset="0"/>
                        </a:rPr>
                        <a:t> plasma cells in</a:t>
                      </a:r>
                    </a:p>
                    <a:p>
                      <a:r>
                        <a:rPr lang="en-IN" sz="1400" kern="1200" baseline="0" dirty="0">
                          <a:solidFill>
                            <a:schemeClr val="dk1"/>
                          </a:solidFill>
                          <a:latin typeface="+mj-lt"/>
                          <a:ea typeface="+mn-ea"/>
                          <a:cs typeface="Times New Roman" pitchFamily="18" charset="0"/>
                        </a:rPr>
                        <a:t>all groups. Higher TH ⁄ TS ratio in</a:t>
                      </a:r>
                    </a:p>
                    <a:p>
                      <a:r>
                        <a:rPr lang="en-IN" sz="1400" kern="1200" baseline="0" dirty="0">
                          <a:solidFill>
                            <a:schemeClr val="dk1"/>
                          </a:solidFill>
                          <a:latin typeface="+mj-lt"/>
                          <a:ea typeface="+mn-ea"/>
                          <a:cs typeface="Times New Roman" pitchFamily="18" charset="0"/>
                        </a:rPr>
                        <a:t>JP patients and their relatives than</a:t>
                      </a:r>
                    </a:p>
                    <a:p>
                      <a:r>
                        <a:rPr lang="en-IN" sz="1400" kern="1200" baseline="0" dirty="0">
                          <a:solidFill>
                            <a:schemeClr val="dk1"/>
                          </a:solidFill>
                          <a:latin typeface="+mj-lt"/>
                          <a:ea typeface="+mn-ea"/>
                          <a:cs typeface="Times New Roman" pitchFamily="18" charset="0"/>
                        </a:rPr>
                        <a:t>controls.</a:t>
                      </a:r>
                      <a:endParaRPr lang="en-IN" sz="1400" dirty="0">
                        <a:latin typeface="+mj-lt"/>
                        <a:cs typeface="Times New Roman" pitchFamily="18" charset="0"/>
                      </a:endParaRPr>
                    </a:p>
                  </a:txBody>
                  <a:tcPr/>
                </a:tc>
                <a:extLst>
                  <a:ext uri="{0D108BD9-81ED-4DB2-BD59-A6C34878D82A}">
                    <a16:rowId xmlns:a16="http://schemas.microsoft.com/office/drawing/2014/main" val="10002"/>
                  </a:ext>
                </a:extLst>
              </a:tr>
              <a:tr h="1285884">
                <a:tc>
                  <a:txBody>
                    <a:bodyPr/>
                    <a:lstStyle/>
                    <a:p>
                      <a:r>
                        <a:rPr lang="en-IN" sz="1400" kern="1200" baseline="0" dirty="0" err="1">
                          <a:solidFill>
                            <a:schemeClr val="dk1"/>
                          </a:solidFill>
                          <a:latin typeface="+mj-lt"/>
                          <a:ea typeface="+mn-ea"/>
                          <a:cs typeface="Times New Roman" pitchFamily="18" charset="0"/>
                        </a:rPr>
                        <a:t>Celenligil</a:t>
                      </a:r>
                      <a:r>
                        <a:rPr lang="en-IN" sz="1400" kern="1200" baseline="0" dirty="0">
                          <a:solidFill>
                            <a:schemeClr val="dk1"/>
                          </a:solidFill>
                          <a:latin typeface="+mj-lt"/>
                          <a:ea typeface="+mn-ea"/>
                          <a:cs typeface="Times New Roman" pitchFamily="18" charset="0"/>
                        </a:rPr>
                        <a:t> et al 1993</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16 RPP</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22–33</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Page et al. 1983</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Plasma cell-dominated lesions</a:t>
                      </a:r>
                    </a:p>
                    <a:p>
                      <a:r>
                        <a:rPr lang="en-IN" sz="1400" kern="1200" baseline="0" dirty="0">
                          <a:solidFill>
                            <a:schemeClr val="dk1"/>
                          </a:solidFill>
                          <a:latin typeface="+mj-lt"/>
                          <a:ea typeface="+mn-ea"/>
                          <a:cs typeface="Times New Roman" pitchFamily="18" charset="0"/>
                        </a:rPr>
                        <a:t>with equal numbers of T and B</a:t>
                      </a:r>
                    </a:p>
                    <a:p>
                      <a:r>
                        <a:rPr lang="en-IN" sz="1400" kern="1200" baseline="0" dirty="0">
                          <a:solidFill>
                            <a:schemeClr val="dk1"/>
                          </a:solidFill>
                          <a:latin typeface="+mj-lt"/>
                          <a:ea typeface="+mn-ea"/>
                          <a:cs typeface="Times New Roman" pitchFamily="18" charset="0"/>
                        </a:rPr>
                        <a:t>cells in biopsies 1 month after the</a:t>
                      </a:r>
                    </a:p>
                    <a:p>
                      <a:r>
                        <a:rPr lang="en-IN" sz="1400" kern="1200" baseline="0" dirty="0">
                          <a:solidFill>
                            <a:schemeClr val="dk1"/>
                          </a:solidFill>
                          <a:latin typeface="+mj-lt"/>
                          <a:ea typeface="+mn-ea"/>
                          <a:cs typeface="Times New Roman" pitchFamily="18" charset="0"/>
                        </a:rPr>
                        <a:t>hygiene phase. CD4 + :CD8 +</a:t>
                      </a:r>
                    </a:p>
                    <a:p>
                      <a:r>
                        <a:rPr lang="en-IN" sz="1400" kern="1200" baseline="0" dirty="0">
                          <a:solidFill>
                            <a:schemeClr val="dk1"/>
                          </a:solidFill>
                          <a:latin typeface="+mj-lt"/>
                          <a:ea typeface="+mn-ea"/>
                          <a:cs typeface="Times New Roman" pitchFamily="18" charset="0"/>
                        </a:rPr>
                        <a:t>ratio of 1:12</a:t>
                      </a:r>
                      <a:endParaRPr lang="en-IN" sz="1400" dirty="0">
                        <a:latin typeface="+mj-lt"/>
                        <a:cs typeface="Times New Roman" pitchFamily="18" charset="0"/>
                      </a:endParaRPr>
                    </a:p>
                  </a:txBody>
                  <a:tcPr/>
                </a:tc>
                <a:extLst>
                  <a:ext uri="{0D108BD9-81ED-4DB2-BD59-A6C34878D82A}">
                    <a16:rowId xmlns:a16="http://schemas.microsoft.com/office/drawing/2014/main" val="10003"/>
                  </a:ext>
                </a:extLst>
              </a:tr>
              <a:tr h="985845">
                <a:tc>
                  <a:txBody>
                    <a:bodyPr/>
                    <a:lstStyle/>
                    <a:p>
                      <a:r>
                        <a:rPr lang="en-IN" sz="1400" kern="1200" baseline="0" dirty="0" err="1">
                          <a:solidFill>
                            <a:schemeClr val="dk1"/>
                          </a:solidFill>
                          <a:latin typeface="+mj-lt"/>
                          <a:ea typeface="+mn-ea"/>
                          <a:cs typeface="Times New Roman" pitchFamily="18" charset="0"/>
                        </a:rPr>
                        <a:t>Kleinfelder</a:t>
                      </a:r>
                      <a:r>
                        <a:rPr lang="en-IN" sz="1400" kern="1200" baseline="0" dirty="0">
                          <a:solidFill>
                            <a:schemeClr val="dk1"/>
                          </a:solidFill>
                          <a:latin typeface="+mj-lt"/>
                          <a:ea typeface="+mn-ea"/>
                          <a:cs typeface="Times New Roman" pitchFamily="18" charset="0"/>
                        </a:rPr>
                        <a:t> et al 2001</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20 GEOP</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25–35</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Hart et al.1991</a:t>
                      </a:r>
                      <a:endParaRPr lang="en-IN" sz="1400" dirty="0">
                        <a:latin typeface="+mj-lt"/>
                        <a:cs typeface="Times New Roman" pitchFamily="18" charset="0"/>
                      </a:endParaRPr>
                    </a:p>
                  </a:txBody>
                  <a:tcPr/>
                </a:tc>
                <a:tc>
                  <a:txBody>
                    <a:bodyPr/>
                    <a:lstStyle/>
                    <a:p>
                      <a:r>
                        <a:rPr lang="en-IN" sz="1400" kern="1200" baseline="0" dirty="0">
                          <a:solidFill>
                            <a:schemeClr val="dk1"/>
                          </a:solidFill>
                          <a:latin typeface="+mj-lt"/>
                          <a:ea typeface="+mn-ea"/>
                          <a:cs typeface="Times New Roman" pitchFamily="18" charset="0"/>
                        </a:rPr>
                        <a:t>Predominantly plasma cells in</a:t>
                      </a:r>
                    </a:p>
                    <a:p>
                      <a:r>
                        <a:rPr lang="en-IN" sz="1400" kern="1200" baseline="0" dirty="0">
                          <a:solidFill>
                            <a:schemeClr val="dk1"/>
                          </a:solidFill>
                          <a:latin typeface="+mj-lt"/>
                          <a:ea typeface="+mn-ea"/>
                          <a:cs typeface="Times New Roman" pitchFamily="18" charset="0"/>
                        </a:rPr>
                        <a:t>pre- treatment biopsies.</a:t>
                      </a:r>
                    </a:p>
                    <a:p>
                      <a:r>
                        <a:rPr lang="en-IN" sz="1400" kern="1200" baseline="0" dirty="0">
                          <a:solidFill>
                            <a:schemeClr val="dk1"/>
                          </a:solidFill>
                          <a:latin typeface="+mj-lt"/>
                          <a:ea typeface="+mn-ea"/>
                          <a:cs typeface="Times New Roman" pitchFamily="18" charset="0"/>
                        </a:rPr>
                        <a:t>Significantly reduced post treatment.</a:t>
                      </a:r>
                      <a:endParaRPr lang="en-IN" sz="1400" dirty="0">
                        <a:latin typeface="+mj-lt"/>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a:xfrm>
            <a:off x="428596" y="6629400"/>
            <a:ext cx="7929618" cy="457200"/>
          </a:xfrm>
        </p:spPr>
        <p:txBody>
          <a:bodyPr/>
          <a:lstStyle/>
          <a:p>
            <a:endParaRPr lang="en-IN" dirty="0"/>
          </a:p>
          <a:p>
            <a:endParaRPr lang="en-IN" dirty="0"/>
          </a:p>
          <a:p>
            <a:endParaRPr lang="en-IN" dirty="0"/>
          </a:p>
          <a:p>
            <a:endParaRPr lang="en-IN" dirty="0"/>
          </a:p>
          <a:p>
            <a:r>
              <a:rPr lang="en-IN" dirty="0"/>
              <a:t>Smith </a:t>
            </a:r>
            <a:r>
              <a:rPr lang="en-IN" dirty="0" err="1"/>
              <a:t>M,Seymour</a:t>
            </a:r>
            <a:r>
              <a:rPr lang="en-IN" dirty="0"/>
              <a:t> </a:t>
            </a:r>
            <a:r>
              <a:rPr lang="en-IN" dirty="0" err="1"/>
              <a:t>G,Cullinan</a:t>
            </a:r>
            <a:r>
              <a:rPr lang="en-IN" dirty="0"/>
              <a:t> </a:t>
            </a:r>
            <a:r>
              <a:rPr lang="en-IN" dirty="0" err="1"/>
              <a:t>M.Histopathological</a:t>
            </a:r>
            <a:r>
              <a:rPr lang="en-IN" dirty="0"/>
              <a:t> features of chronic and aggressive </a:t>
            </a:r>
            <a:r>
              <a:rPr lang="en-IN" dirty="0" err="1"/>
              <a:t>periodontitis.Periodontology</a:t>
            </a:r>
            <a:r>
              <a:rPr lang="en-IN" dirty="0"/>
              <a:t> 2000  2010;53:45-54.</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33</a:t>
            </a:fld>
            <a:endParaRPr lang="en-IN"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800" b="1" i="1" dirty="0">
                <a:solidFill>
                  <a:srgbClr val="FFFF00"/>
                </a:solidFill>
                <a:latin typeface="Times New Roman" pitchFamily="18" charset="0"/>
                <a:cs typeface="Times New Roman" pitchFamily="18" charset="0"/>
              </a:rPr>
              <a:t>Syndromes associated with aggressive </a:t>
            </a:r>
            <a:r>
              <a:rPr lang="en-IN" sz="2800" b="1" i="1" dirty="0" err="1">
                <a:solidFill>
                  <a:srgbClr val="FFFF00"/>
                </a:solidFill>
                <a:latin typeface="Times New Roman" pitchFamily="18" charset="0"/>
                <a:cs typeface="Times New Roman" pitchFamily="18" charset="0"/>
              </a:rPr>
              <a:t>periodontitis</a:t>
            </a:r>
            <a:r>
              <a:rPr lang="en-IN" sz="2800" b="1" i="1" dirty="0">
                <a:solidFill>
                  <a:srgbClr val="FFFF00"/>
                </a:solidFill>
                <a:latin typeface="Times New Roman" pitchFamily="18" charset="0"/>
                <a:cs typeface="Times New Roman" pitchFamily="18" charset="0"/>
              </a:rPr>
              <a:t>:</a:t>
            </a:r>
          </a:p>
          <a:p>
            <a:pPr>
              <a:buNone/>
            </a:pPr>
            <a:endParaRPr lang="en-IN" sz="2400" dirty="0">
              <a:solidFill>
                <a:srgbClr val="00B050"/>
              </a:solidFill>
              <a:latin typeface="Times New Roman" pitchFamily="18" charset="0"/>
              <a:cs typeface="Times New Roman" pitchFamily="18" charset="0"/>
            </a:endParaRPr>
          </a:p>
          <a:p>
            <a:pPr>
              <a:buNone/>
            </a:pPr>
            <a:r>
              <a:rPr lang="en-IN" sz="2400" b="1" dirty="0" err="1">
                <a:solidFill>
                  <a:srgbClr val="00B050"/>
                </a:solidFill>
                <a:latin typeface="Times New Roman" pitchFamily="18" charset="0"/>
                <a:cs typeface="Times New Roman" pitchFamily="18" charset="0"/>
              </a:rPr>
              <a:t>Papillon</a:t>
            </a:r>
            <a:r>
              <a:rPr lang="en-IN" sz="2400" b="1" dirty="0">
                <a:solidFill>
                  <a:srgbClr val="00B050"/>
                </a:solidFill>
                <a:latin typeface="Times New Roman" pitchFamily="18" charset="0"/>
                <a:cs typeface="Times New Roman" pitchFamily="18" charset="0"/>
              </a:rPr>
              <a:t> – </a:t>
            </a:r>
            <a:r>
              <a:rPr lang="en-IN" sz="2400" b="1" dirty="0" err="1">
                <a:solidFill>
                  <a:srgbClr val="00B050"/>
                </a:solidFill>
                <a:latin typeface="Times New Roman" pitchFamily="18" charset="0"/>
                <a:cs typeface="Times New Roman" pitchFamily="18" charset="0"/>
              </a:rPr>
              <a:t>Lefevre</a:t>
            </a:r>
            <a:r>
              <a:rPr lang="en-IN" sz="2400" b="1" dirty="0">
                <a:solidFill>
                  <a:srgbClr val="00B050"/>
                </a:solidFill>
                <a:latin typeface="Times New Roman" pitchFamily="18" charset="0"/>
                <a:cs typeface="Times New Roman" pitchFamily="18" charset="0"/>
              </a:rPr>
              <a:t> syndrome </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autosomal</a:t>
            </a:r>
            <a:r>
              <a:rPr lang="en-IN" sz="2400" dirty="0">
                <a:latin typeface="Times New Roman" pitchFamily="18" charset="0"/>
                <a:cs typeface="Times New Roman" pitchFamily="18" charset="0"/>
              </a:rPr>
              <a:t> recessive - characterized by severe </a:t>
            </a:r>
            <a:r>
              <a:rPr lang="en-IN" sz="2400" dirty="0" err="1">
                <a:latin typeface="Times New Roman" pitchFamily="18" charset="0"/>
                <a:cs typeface="Times New Roman" pitchFamily="18" charset="0"/>
              </a:rPr>
              <a:t>AgP</a:t>
            </a:r>
            <a:r>
              <a:rPr lang="en-IN" sz="2400" dirty="0">
                <a:latin typeface="Times New Roman" pitchFamily="18" charset="0"/>
                <a:cs typeface="Times New Roman" pitchFamily="18" charset="0"/>
              </a:rPr>
              <a:t>, combined with </a:t>
            </a:r>
            <a:r>
              <a:rPr lang="en-IN" sz="2400" dirty="0" err="1">
                <a:latin typeface="Times New Roman" pitchFamily="18" charset="0"/>
                <a:cs typeface="Times New Roman" pitchFamily="18" charset="0"/>
              </a:rPr>
              <a:t>palmar</a:t>
            </a:r>
            <a:r>
              <a:rPr lang="en-IN" sz="2400" dirty="0">
                <a:latin typeface="Times New Roman" pitchFamily="18" charset="0"/>
                <a:cs typeface="Times New Roman" pitchFamily="18" charset="0"/>
              </a:rPr>
              <a:t> plantar hyperkeratosis, caused by mutations in the </a:t>
            </a:r>
            <a:r>
              <a:rPr lang="en-IN" sz="2400" dirty="0" err="1">
                <a:latin typeface="Times New Roman" pitchFamily="18" charset="0"/>
                <a:cs typeface="Times New Roman" pitchFamily="18" charset="0"/>
              </a:rPr>
              <a:t>Cathepsin</a:t>
            </a:r>
            <a:r>
              <a:rPr lang="en-IN" sz="2400" dirty="0">
                <a:latin typeface="Times New Roman" pitchFamily="18" charset="0"/>
                <a:cs typeface="Times New Roman" pitchFamily="18" charset="0"/>
              </a:rPr>
              <a:t> C  gene</a:t>
            </a:r>
            <a:r>
              <a:rPr lang="en-IN" sz="2800" dirty="0">
                <a:latin typeface="Times New Roman" pitchFamily="18" charset="0"/>
                <a:cs typeface="Times New Roman" pitchFamily="18" charset="0"/>
              </a:rPr>
              <a:t>.</a:t>
            </a:r>
            <a:endParaRPr lang="en-IN" sz="2800" i="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571472" y="6248400"/>
            <a:ext cx="7500990" cy="457200"/>
          </a:xfrm>
        </p:spPr>
        <p:txBody>
          <a:bodyPr/>
          <a:lstStyle/>
          <a:p>
            <a:r>
              <a:rPr lang="en-IN" dirty="0" err="1"/>
              <a:t>Noack</a:t>
            </a:r>
            <a:r>
              <a:rPr lang="en-IN" dirty="0"/>
              <a:t> B, </a:t>
            </a:r>
            <a:r>
              <a:rPr lang="en-IN" dirty="0" err="1"/>
              <a:t>Gorgens</a:t>
            </a:r>
            <a:r>
              <a:rPr lang="en-IN" dirty="0"/>
              <a:t> H, </a:t>
            </a:r>
            <a:r>
              <a:rPr lang="en-IN" dirty="0" err="1"/>
              <a:t>Schacher</a:t>
            </a:r>
            <a:r>
              <a:rPr lang="en-IN" dirty="0"/>
              <a:t> B, </a:t>
            </a:r>
            <a:r>
              <a:rPr lang="en-IN" dirty="0" err="1"/>
              <a:t>Puklo</a:t>
            </a:r>
            <a:r>
              <a:rPr lang="en-IN" dirty="0"/>
              <a:t> M, </a:t>
            </a:r>
            <a:r>
              <a:rPr lang="en-IN" dirty="0" err="1"/>
              <a:t>Eickholz</a:t>
            </a:r>
            <a:r>
              <a:rPr lang="en-IN" dirty="0"/>
              <a:t> P, Hoffmann T, </a:t>
            </a:r>
            <a:r>
              <a:rPr lang="en-IN" dirty="0" err="1"/>
              <a:t>Schackert</a:t>
            </a:r>
            <a:r>
              <a:rPr lang="en-IN" dirty="0"/>
              <a:t> HK. Functional </a:t>
            </a:r>
            <a:r>
              <a:rPr lang="en-IN" dirty="0" err="1"/>
              <a:t>Cathepsin</a:t>
            </a:r>
            <a:r>
              <a:rPr lang="en-IN" dirty="0"/>
              <a:t> C mutations cause different </a:t>
            </a:r>
            <a:r>
              <a:rPr lang="en-IN" dirty="0" err="1"/>
              <a:t>Papillon–Lefe</a:t>
            </a:r>
            <a:r>
              <a:rPr lang="en-IN" dirty="0"/>
              <a:t> </a:t>
            </a:r>
            <a:r>
              <a:rPr lang="en-IN" dirty="0" err="1"/>
              <a:t>vre</a:t>
            </a:r>
            <a:r>
              <a:rPr lang="en-IN" dirty="0"/>
              <a:t> syndrome phenotypes. J </a:t>
            </a:r>
            <a:r>
              <a:rPr lang="en-IN" dirty="0" err="1"/>
              <a:t>Clin</a:t>
            </a:r>
            <a:r>
              <a:rPr lang="en-IN" dirty="0"/>
              <a:t> </a:t>
            </a:r>
            <a:r>
              <a:rPr lang="en-IN" dirty="0" err="1"/>
              <a:t>Periodontol</a:t>
            </a:r>
            <a:r>
              <a:rPr lang="en-IN" dirty="0"/>
              <a:t> 2008; 35: 311–316.</a:t>
            </a:r>
          </a:p>
        </p:txBody>
      </p:sp>
      <p:sp>
        <p:nvSpPr>
          <p:cNvPr id="5" name="Slide Number Placeholder 4"/>
          <p:cNvSpPr>
            <a:spLocks noGrp="1"/>
          </p:cNvSpPr>
          <p:nvPr>
            <p:ph type="sldNum" sz="quarter" idx="12"/>
          </p:nvPr>
        </p:nvSpPr>
        <p:spPr/>
        <p:txBody>
          <a:bodyPr/>
          <a:lstStyle/>
          <a:p>
            <a:fld id="{3EA8F7DC-4F65-4E02-AD7B-B7A4A4A60F4A}" type="slidenum">
              <a:rPr lang="en-IN" smtClean="0"/>
              <a:pPr/>
              <a:t>34</a:t>
            </a:fld>
            <a:endParaRPr lang="en-IN"/>
          </a:p>
        </p:txBody>
      </p:sp>
      <p:pic>
        <p:nvPicPr>
          <p:cNvPr id="2050" name="Picture 2"/>
          <p:cNvPicPr>
            <a:picLocks noChangeAspect="1" noChangeArrowheads="1"/>
          </p:cNvPicPr>
          <p:nvPr/>
        </p:nvPicPr>
        <p:blipFill>
          <a:blip r:embed="rId2"/>
          <a:srcRect/>
          <a:stretch>
            <a:fillRect/>
          </a:stretch>
        </p:blipFill>
        <p:spPr bwMode="auto">
          <a:xfrm>
            <a:off x="1571604" y="2857496"/>
            <a:ext cx="5857916" cy="3143272"/>
          </a:xfrm>
          <a:prstGeom prst="rect">
            <a:avLst/>
          </a:prstGeom>
          <a:noFill/>
          <a:ln w="9525">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nSpc>
                <a:spcPct val="150000"/>
              </a:lnSpc>
              <a:buFont typeface="Arial" pitchFamily="34" charset="0"/>
              <a:buChar char="•"/>
            </a:pPr>
            <a:endParaRPr lang="da-DK" sz="2400" b="1" i="1" dirty="0">
              <a:solidFill>
                <a:srgbClr val="00B050"/>
              </a:solidFill>
              <a:latin typeface="Times New Roman" pitchFamily="18" charset="0"/>
              <a:cs typeface="Times New Roman" pitchFamily="18" charset="0"/>
            </a:endParaRPr>
          </a:p>
          <a:p>
            <a:pPr>
              <a:lnSpc>
                <a:spcPct val="150000"/>
              </a:lnSpc>
              <a:buFont typeface="Arial" pitchFamily="34" charset="0"/>
              <a:buChar char="•"/>
            </a:pPr>
            <a:r>
              <a:rPr lang="da-DK" sz="2400" b="1" i="1" dirty="0">
                <a:solidFill>
                  <a:srgbClr val="00B050"/>
                </a:solidFill>
                <a:latin typeface="Times New Roman" pitchFamily="18" charset="0"/>
                <a:cs typeface="Times New Roman" pitchFamily="18" charset="0"/>
              </a:rPr>
              <a:t>Hart et al 1999 – </a:t>
            </a:r>
            <a:r>
              <a:rPr lang="da-DK" sz="2400" dirty="0">
                <a:latin typeface="Times New Roman" pitchFamily="18" charset="0"/>
                <a:cs typeface="Times New Roman" pitchFamily="18" charset="0"/>
              </a:rPr>
              <a:t>Cathepsin C gene (</a:t>
            </a:r>
            <a:r>
              <a:rPr lang="en-IN" sz="2400" dirty="0">
                <a:latin typeface="Times New Roman" pitchFamily="18" charset="0"/>
                <a:cs typeface="Times New Roman" pitchFamily="18" charset="0"/>
              </a:rPr>
              <a:t>CTSC) mutations causing </a:t>
            </a:r>
            <a:r>
              <a:rPr lang="en-IN" sz="2400" dirty="0" err="1">
                <a:latin typeface="Times New Roman" pitchFamily="18" charset="0"/>
                <a:cs typeface="Times New Roman" pitchFamily="18" charset="0"/>
              </a:rPr>
              <a:t>Papillon-Lefèvre</a:t>
            </a:r>
            <a:r>
              <a:rPr lang="en-IN" sz="2400" dirty="0">
                <a:latin typeface="Times New Roman" pitchFamily="18" charset="0"/>
                <a:cs typeface="Times New Roman" pitchFamily="18" charset="0"/>
              </a:rPr>
              <a:t> syndrome (PLS) were reported</a:t>
            </a:r>
            <a:endParaRPr lang="da-DK" sz="2400" b="1" dirty="0">
              <a:solidFill>
                <a:srgbClr val="00FFFF"/>
              </a:solidFill>
              <a:latin typeface="Times New Roman" pitchFamily="18" charset="0"/>
              <a:cs typeface="Times New Roman" pitchFamily="18" charset="0"/>
            </a:endParaRPr>
          </a:p>
          <a:p>
            <a:pPr>
              <a:lnSpc>
                <a:spcPct val="150000"/>
              </a:lnSpc>
              <a:buFont typeface="Arial" pitchFamily="34" charset="0"/>
              <a:buChar char="•"/>
            </a:pPr>
            <a:r>
              <a:rPr lang="en-IN" sz="2400" b="1" i="1" dirty="0">
                <a:solidFill>
                  <a:srgbClr val="00B050"/>
                </a:solidFill>
                <a:latin typeface="Times New Roman" pitchFamily="18" charset="0"/>
                <a:cs typeface="Times New Roman" pitchFamily="18" charset="0"/>
              </a:rPr>
              <a:t>Meade et al 2006 -  </a:t>
            </a:r>
            <a:r>
              <a:rPr lang="en-IN" sz="2400" dirty="0">
                <a:latin typeface="Times New Roman" pitchFamily="18" charset="0"/>
                <a:cs typeface="Times New Roman" pitchFamily="18" charset="0"/>
              </a:rPr>
              <a:t>Impaired killer cell </a:t>
            </a:r>
            <a:r>
              <a:rPr lang="en-IN" sz="2400" dirty="0" err="1">
                <a:latin typeface="Times New Roman" pitchFamily="18" charset="0"/>
                <a:cs typeface="Times New Roman" pitchFamily="18" charset="0"/>
              </a:rPr>
              <a:t>cytotoxicity</a:t>
            </a:r>
            <a:r>
              <a:rPr lang="en-IN" sz="2400" dirty="0">
                <a:latin typeface="Times New Roman" pitchFamily="18" charset="0"/>
                <a:cs typeface="Times New Roman" pitchFamily="18" charset="0"/>
              </a:rPr>
              <a:t> might contribute to the pathogenesis of PLS-associated </a:t>
            </a:r>
            <a:r>
              <a:rPr lang="en-IN" sz="2400" dirty="0" err="1">
                <a:latin typeface="Times New Roman" pitchFamily="18" charset="0"/>
                <a:cs typeface="Times New Roman" pitchFamily="18" charset="0"/>
              </a:rPr>
              <a:t>periodontitis</a:t>
            </a:r>
            <a:endParaRPr lang="en-IN" sz="2400" b="1" dirty="0">
              <a:solidFill>
                <a:srgbClr val="00FFFF"/>
              </a:solidFill>
              <a:latin typeface="Times New Roman" pitchFamily="18" charset="0"/>
              <a:cs typeface="Times New Roman" pitchFamily="18" charset="0"/>
            </a:endParaRPr>
          </a:p>
          <a:p>
            <a:endParaRPr lang="en-IN" sz="2400"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35</a:t>
            </a:fld>
            <a:endParaRPr lang="en-IN"/>
          </a:p>
        </p:txBody>
      </p:sp>
      <p:sp>
        <p:nvSpPr>
          <p:cNvPr id="6" name="Footer Placeholder 3"/>
          <p:cNvSpPr>
            <a:spLocks noGrp="1"/>
          </p:cNvSpPr>
          <p:nvPr>
            <p:ph type="ftr" sz="quarter" idx="11"/>
          </p:nvPr>
        </p:nvSpPr>
        <p:spPr>
          <a:xfrm>
            <a:off x="857224" y="6248400"/>
            <a:ext cx="7286676" cy="457200"/>
          </a:xfrm>
        </p:spPr>
        <p:txBody>
          <a:bodyPr/>
          <a:lstStyle/>
          <a:p>
            <a:r>
              <a:rPr lang="en-IN" dirty="0" err="1"/>
              <a:t>Noack</a:t>
            </a:r>
            <a:r>
              <a:rPr lang="en-IN" dirty="0"/>
              <a:t> B, </a:t>
            </a:r>
            <a:r>
              <a:rPr lang="en-IN" dirty="0" err="1"/>
              <a:t>Gorgens</a:t>
            </a:r>
            <a:r>
              <a:rPr lang="en-IN" dirty="0"/>
              <a:t> H, </a:t>
            </a:r>
            <a:r>
              <a:rPr lang="en-IN" dirty="0" err="1"/>
              <a:t>Schacher</a:t>
            </a:r>
            <a:r>
              <a:rPr lang="en-IN" dirty="0"/>
              <a:t> B, </a:t>
            </a:r>
            <a:r>
              <a:rPr lang="en-IN" dirty="0" err="1"/>
              <a:t>Puklo</a:t>
            </a:r>
            <a:r>
              <a:rPr lang="en-IN" dirty="0"/>
              <a:t> M, </a:t>
            </a:r>
            <a:r>
              <a:rPr lang="en-IN" dirty="0" err="1"/>
              <a:t>Eickholz</a:t>
            </a:r>
            <a:r>
              <a:rPr lang="en-IN" dirty="0"/>
              <a:t> P, Hoffmann T, </a:t>
            </a:r>
            <a:r>
              <a:rPr lang="en-IN" dirty="0" err="1"/>
              <a:t>Schackert</a:t>
            </a:r>
            <a:r>
              <a:rPr lang="en-IN" dirty="0"/>
              <a:t> HK. Functional </a:t>
            </a:r>
            <a:r>
              <a:rPr lang="en-IN" dirty="0" err="1"/>
              <a:t>Cathepsin</a:t>
            </a:r>
            <a:r>
              <a:rPr lang="en-IN" dirty="0"/>
              <a:t> C mutations cause different </a:t>
            </a:r>
            <a:r>
              <a:rPr lang="en-IN" dirty="0" err="1"/>
              <a:t>Papillon–Lefe</a:t>
            </a:r>
            <a:r>
              <a:rPr lang="en-IN" dirty="0"/>
              <a:t> </a:t>
            </a:r>
            <a:r>
              <a:rPr lang="en-IN" dirty="0" err="1"/>
              <a:t>vre</a:t>
            </a:r>
            <a:r>
              <a:rPr lang="en-IN" dirty="0"/>
              <a:t> syndrome phenotypes. J </a:t>
            </a:r>
            <a:r>
              <a:rPr lang="en-IN" dirty="0" err="1"/>
              <a:t>Clin</a:t>
            </a:r>
            <a:r>
              <a:rPr lang="en-IN" dirty="0"/>
              <a:t> </a:t>
            </a:r>
            <a:r>
              <a:rPr lang="en-IN" dirty="0" err="1"/>
              <a:t>Periodontol</a:t>
            </a:r>
            <a:r>
              <a:rPr lang="en-IN" dirty="0"/>
              <a:t> 2008; 35: 311–316.</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Font typeface="Arial" pitchFamily="34" charset="0"/>
              <a:buChar char="•"/>
            </a:pPr>
            <a:r>
              <a:rPr lang="it-IT" sz="2400" b="1" dirty="0">
                <a:solidFill>
                  <a:srgbClr val="00B050"/>
                </a:solidFill>
                <a:latin typeface="Times New Roman" pitchFamily="18" charset="0"/>
                <a:cs typeface="Times New Roman" pitchFamily="18" charset="0"/>
              </a:rPr>
              <a:t>Chediak – Higashi syndrome  -  </a:t>
            </a:r>
            <a:r>
              <a:rPr lang="it-IT" sz="2400" dirty="0">
                <a:latin typeface="Times New Roman" pitchFamily="18" charset="0"/>
                <a:cs typeface="Times New Roman" pitchFamily="18" charset="0"/>
              </a:rPr>
              <a:t>rare congenital disease charecterized by defective neutrophil function with abnormal lysosomal inclusions, neutropenia and reduced chemotaxis.</a:t>
            </a:r>
          </a:p>
          <a:p>
            <a:pPr>
              <a:buNone/>
            </a:pPr>
            <a:r>
              <a:rPr lang="it-IT" sz="2400" dirty="0">
                <a:latin typeface="Times New Roman" pitchFamily="18" charset="0"/>
                <a:cs typeface="Times New Roman" pitchFamily="18" charset="0"/>
              </a:rPr>
              <a:t>     Occulocutaneous albinism with photophobia, neurologic features, recurrent infections and enterocolitis.</a:t>
            </a:r>
          </a:p>
          <a:p>
            <a:endParaRPr lang="it-IT" dirty="0">
              <a:latin typeface="Times New Roman" pitchFamily="18" charset="0"/>
              <a:cs typeface="Times New Roman" pitchFamily="18" charset="0"/>
            </a:endParaRPr>
          </a:p>
          <a:p>
            <a:endParaRPr lang="en-IN" dirty="0"/>
          </a:p>
        </p:txBody>
      </p:sp>
      <p:sp>
        <p:nvSpPr>
          <p:cNvPr id="4" name="Footer Placeholder 3"/>
          <p:cNvSpPr>
            <a:spLocks noGrp="1"/>
          </p:cNvSpPr>
          <p:nvPr>
            <p:ph type="ftr" sz="quarter" idx="11"/>
          </p:nvPr>
        </p:nvSpPr>
        <p:spPr>
          <a:xfrm>
            <a:off x="857224" y="6543700"/>
            <a:ext cx="7500990" cy="457200"/>
          </a:xfrm>
        </p:spPr>
        <p:txBody>
          <a:bodyPr/>
          <a:lstStyle/>
          <a:p>
            <a:r>
              <a:rPr lang="en-IN" dirty="0">
                <a:latin typeface="Times New Roman" pitchFamily="18" charset="0"/>
                <a:cs typeface="Times New Roman" pitchFamily="18" charset="0"/>
              </a:rPr>
              <a:t>Elisabeth </a:t>
            </a:r>
            <a:r>
              <a:rPr lang="en-IN" dirty="0" err="1">
                <a:latin typeface="Times New Roman" pitchFamily="18" charset="0"/>
                <a:cs typeface="Times New Roman" pitchFamily="18" charset="0"/>
              </a:rPr>
              <a:t>M,Herve</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R,Hartmut</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F.Features</a:t>
            </a:r>
            <a:r>
              <a:rPr lang="en-IN" dirty="0">
                <a:latin typeface="Times New Roman" pitchFamily="18" charset="0"/>
                <a:cs typeface="Times New Roman" pitchFamily="18" charset="0"/>
              </a:rPr>
              <a:t> of severe periodontal disease in a teenager with </a:t>
            </a:r>
            <a:r>
              <a:rPr lang="en-IN" dirty="0" err="1">
                <a:latin typeface="Times New Roman" pitchFamily="18" charset="0"/>
                <a:cs typeface="Times New Roman" pitchFamily="18" charset="0"/>
              </a:rPr>
              <a:t>chediak-higashi</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syndrome.J</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Periodontol</a:t>
            </a:r>
            <a:r>
              <a:rPr lang="en-IN" dirty="0">
                <a:latin typeface="Times New Roman" pitchFamily="18" charset="0"/>
                <a:cs typeface="Times New Roman" pitchFamily="18" charset="0"/>
              </a:rPr>
              <a:t> 2007;71:816-24</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36</a:t>
            </a:fld>
            <a:endParaRPr lang="en-IN"/>
          </a:p>
        </p:txBody>
      </p:sp>
      <p:pic>
        <p:nvPicPr>
          <p:cNvPr id="6" name="Picture 3"/>
          <p:cNvPicPr>
            <a:picLocks noChangeAspect="1" noChangeArrowheads="1"/>
          </p:cNvPicPr>
          <p:nvPr/>
        </p:nvPicPr>
        <p:blipFill>
          <a:blip r:embed="rId2"/>
          <a:srcRect/>
          <a:stretch>
            <a:fillRect/>
          </a:stretch>
        </p:blipFill>
        <p:spPr bwMode="auto">
          <a:xfrm>
            <a:off x="1000100" y="2786058"/>
            <a:ext cx="3571868" cy="2941169"/>
          </a:xfrm>
          <a:prstGeom prst="rect">
            <a:avLst/>
          </a:prstGeom>
          <a:noFill/>
          <a:ln w="9525">
            <a:no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5143504" y="2786059"/>
            <a:ext cx="3286148" cy="297369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nSpc>
                <a:spcPct val="150000"/>
              </a:lnSpc>
              <a:buNone/>
            </a:pPr>
            <a:r>
              <a:rPr lang="en-IN" sz="2400" b="1" dirty="0">
                <a:solidFill>
                  <a:srgbClr val="00B050"/>
                </a:solidFill>
                <a:latin typeface="Times New Roman" pitchFamily="18" charset="0"/>
                <a:cs typeface="Times New Roman" pitchFamily="18" charset="0"/>
              </a:rPr>
              <a:t>Down's syndrome - </a:t>
            </a:r>
            <a:r>
              <a:rPr lang="en-IN" sz="2400" dirty="0" err="1">
                <a:latin typeface="Times New Roman" pitchFamily="18" charset="0"/>
                <a:cs typeface="Times New Roman" pitchFamily="18" charset="0"/>
              </a:rPr>
              <a:t>autosomal</a:t>
            </a:r>
            <a:r>
              <a:rPr lang="en-IN" sz="2400" dirty="0">
                <a:latin typeface="Times New Roman" pitchFamily="18" charset="0"/>
                <a:cs typeface="Times New Roman" pitchFamily="18" charset="0"/>
              </a:rPr>
              <a:t> dominant , </a:t>
            </a:r>
            <a:r>
              <a:rPr lang="en-IN" sz="2400" dirty="0" err="1">
                <a:latin typeface="Times New Roman" pitchFamily="18" charset="0"/>
                <a:cs typeface="Times New Roman" pitchFamily="18" charset="0"/>
              </a:rPr>
              <a:t>trisomy</a:t>
            </a:r>
            <a:r>
              <a:rPr lang="en-IN" sz="2400" dirty="0">
                <a:latin typeface="Times New Roman" pitchFamily="18" charset="0"/>
                <a:cs typeface="Times New Roman" pitchFamily="18" charset="0"/>
              </a:rPr>
              <a:t> of chromosome 21.</a:t>
            </a:r>
          </a:p>
          <a:p>
            <a:pPr>
              <a:lnSpc>
                <a:spcPct val="150000"/>
              </a:lnSpc>
              <a:buFont typeface="Arial" pitchFamily="34" charset="0"/>
              <a:buChar char="•"/>
            </a:pPr>
            <a:r>
              <a:rPr lang="en-IN" sz="2400" dirty="0">
                <a:latin typeface="Times New Roman" pitchFamily="18" charset="0"/>
                <a:cs typeface="Times New Roman" pitchFamily="18" charset="0"/>
              </a:rPr>
              <a:t>Characterized by mental retardation; weak muscle tone; and typical </a:t>
            </a:r>
            <a:r>
              <a:rPr lang="en-IN" sz="2400" dirty="0" err="1">
                <a:latin typeface="Times New Roman" pitchFamily="18" charset="0"/>
                <a:cs typeface="Times New Roman" pitchFamily="18" charset="0"/>
              </a:rPr>
              <a:t>oro</a:t>
            </a:r>
            <a:r>
              <a:rPr lang="en-IN" sz="2400" dirty="0">
                <a:latin typeface="Times New Roman" pitchFamily="18" charset="0"/>
                <a:cs typeface="Times New Roman" pitchFamily="18" charset="0"/>
              </a:rPr>
              <a:t> facial features with epicanthic folds at the eyelids,  broad bridge of the nose,  underdeveloped middle part of the face in relation to an oversized mandible with a protrusive dentition, an open mouth, and a protrusive, fissured tongue.</a:t>
            </a:r>
          </a:p>
          <a:p>
            <a:pPr>
              <a:lnSpc>
                <a:spcPct val="150000"/>
              </a:lnSpc>
              <a:buFont typeface="Arial" pitchFamily="34" charset="0"/>
              <a:buChar char="•"/>
            </a:pPr>
            <a:r>
              <a:rPr lang="en-US" sz="2400" dirty="0" err="1">
                <a:latin typeface="Times New Roman" pitchFamily="18" charset="0"/>
                <a:cs typeface="Times New Roman" pitchFamily="18" charset="0"/>
              </a:rPr>
              <a:t>Gingiva</a:t>
            </a:r>
            <a:r>
              <a:rPr lang="en-US" sz="2400" dirty="0">
                <a:latin typeface="Times New Roman" pitchFamily="18" charset="0"/>
                <a:cs typeface="Times New Roman" pitchFamily="18" charset="0"/>
              </a:rPr>
              <a:t> is red, swollen, bleed easily and is </a:t>
            </a:r>
            <a:r>
              <a:rPr lang="en-US" sz="2400" dirty="0" err="1">
                <a:latin typeface="Times New Roman" pitchFamily="18" charset="0"/>
                <a:cs typeface="Times New Roman" pitchFamily="18" charset="0"/>
              </a:rPr>
              <a:t>hyperplastic</a:t>
            </a:r>
            <a:r>
              <a:rPr lang="en-US" sz="2400" dirty="0">
                <a:latin typeface="Times New Roman" pitchFamily="18" charset="0"/>
                <a:cs typeface="Times New Roman" pitchFamily="18" charset="0"/>
              </a:rPr>
              <a:t> due to chronic mouth breathing</a:t>
            </a:r>
            <a:endParaRPr lang="en-IN" sz="2400" dirty="0">
              <a:solidFill>
                <a:srgbClr val="00B050"/>
              </a:solidFill>
            </a:endParaRPr>
          </a:p>
        </p:txBody>
      </p:sp>
      <p:sp>
        <p:nvSpPr>
          <p:cNvPr id="4" name="Footer Placeholder 3"/>
          <p:cNvSpPr>
            <a:spLocks noGrp="1"/>
          </p:cNvSpPr>
          <p:nvPr>
            <p:ph type="ftr" sz="quarter" idx="11"/>
          </p:nvPr>
        </p:nvSpPr>
        <p:spPr>
          <a:xfrm>
            <a:off x="428596" y="6543700"/>
            <a:ext cx="7929618" cy="457200"/>
          </a:xfrm>
        </p:spPr>
        <p:txBody>
          <a:bodyPr/>
          <a:lstStyle/>
          <a:p>
            <a:r>
              <a:rPr lang="en-IN" dirty="0"/>
              <a:t> </a:t>
            </a:r>
            <a:r>
              <a:rPr lang="en-IN" dirty="0" err="1"/>
              <a:t>Cichon</a:t>
            </a:r>
            <a:r>
              <a:rPr lang="en-IN" dirty="0"/>
              <a:t> P, Crawford L, Grimm W. Early-Onset Periodontitis Associated With Down's Syndrome-A Clinical Interventional Study. Ann </a:t>
            </a:r>
            <a:r>
              <a:rPr lang="en-IN" dirty="0" err="1"/>
              <a:t>Periodontol</a:t>
            </a:r>
            <a:r>
              <a:rPr lang="en-IN" dirty="0"/>
              <a:t> 1998;3:370-80.</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37</a:t>
            </a:fld>
            <a:endParaRPr lang="en-IN"/>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72518" cy="5773759"/>
          </a:xfrm>
        </p:spPr>
        <p:txBody>
          <a:bodyPr/>
          <a:lstStyle/>
          <a:p>
            <a:pPr>
              <a:lnSpc>
                <a:spcPct val="150000"/>
              </a:lnSpc>
              <a:buNone/>
            </a:pPr>
            <a:r>
              <a:rPr lang="en-US" sz="2400" b="1" dirty="0">
                <a:solidFill>
                  <a:srgbClr val="00B050"/>
                </a:solidFill>
                <a:latin typeface="Times New Roman" pitchFamily="18" charset="0"/>
                <a:cs typeface="Times New Roman" pitchFamily="18" charset="0"/>
              </a:rPr>
              <a:t>Kindlers syndrome </a:t>
            </a:r>
            <a:r>
              <a:rPr lang="en-IN" sz="2400" b="1" dirty="0">
                <a:solidFill>
                  <a:srgbClr val="00B050"/>
                </a:solidFill>
                <a:latin typeface="Times New Roman" pitchFamily="18" charset="0"/>
                <a:cs typeface="Times New Roman" pitchFamily="18" charset="0"/>
              </a:rPr>
              <a:t> - </a:t>
            </a:r>
            <a:r>
              <a:rPr lang="en-IN" sz="2400" dirty="0" err="1">
                <a:latin typeface="Times New Roman" pitchFamily="18" charset="0"/>
                <a:cs typeface="Times New Roman" pitchFamily="18" charset="0"/>
              </a:rPr>
              <a:t>autosomal</a:t>
            </a:r>
            <a:r>
              <a:rPr lang="en-IN" sz="2400" dirty="0">
                <a:latin typeface="Times New Roman" pitchFamily="18" charset="0"/>
                <a:cs typeface="Times New Roman" pitchFamily="18" charset="0"/>
              </a:rPr>
              <a:t> recessive disorder</a:t>
            </a:r>
            <a:endParaRPr lang="en-IN" sz="2400" b="1" dirty="0">
              <a:solidFill>
                <a:srgbClr val="00FFFF"/>
              </a:solidFill>
              <a:latin typeface="Times New Roman" pitchFamily="18" charset="0"/>
              <a:cs typeface="Times New Roman" pitchFamily="18" charset="0"/>
            </a:endParaRPr>
          </a:p>
          <a:p>
            <a:pPr>
              <a:lnSpc>
                <a:spcPct val="150000"/>
              </a:lnSpc>
              <a:buFont typeface="Arial" pitchFamily="34" charset="0"/>
              <a:buChar char="•"/>
            </a:pPr>
            <a:r>
              <a:rPr lang="en-IN" sz="2400" dirty="0">
                <a:latin typeface="Times New Roman" pitchFamily="18" charset="0"/>
                <a:cs typeface="Times New Roman" pitchFamily="18" charset="0"/>
              </a:rPr>
              <a:t>Gingival fragility and early and rapidly progressive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were common features in this syndrome.</a:t>
            </a:r>
          </a:p>
          <a:p>
            <a:pPr>
              <a:lnSpc>
                <a:spcPct val="150000"/>
              </a:lnSpc>
              <a:buFont typeface="Arial" pitchFamily="34" charset="0"/>
              <a:buChar char="•"/>
            </a:pPr>
            <a:r>
              <a:rPr lang="en-IN" sz="2400" dirty="0">
                <a:latin typeface="Times New Roman" pitchFamily="18" charset="0"/>
                <a:cs typeface="Times New Roman" pitchFamily="18" charset="0"/>
              </a:rPr>
              <a:t>Other features : photosensitivity, </a:t>
            </a:r>
            <a:r>
              <a:rPr lang="en-IN" sz="2400" dirty="0" err="1">
                <a:latin typeface="Times New Roman" pitchFamily="18" charset="0"/>
                <a:cs typeface="Times New Roman" pitchFamily="18" charset="0"/>
              </a:rPr>
              <a:t>acral</a:t>
            </a:r>
            <a:r>
              <a:rPr lang="en-IN" sz="2400" dirty="0">
                <a:latin typeface="Times New Roman" pitchFamily="18" charset="0"/>
                <a:cs typeface="Times New Roman" pitchFamily="18" charset="0"/>
              </a:rPr>
              <a:t> hyperkeratosis, nail dystrophy, webbing and contractures of the fingers and toes, alopecia, </a:t>
            </a:r>
          </a:p>
          <a:p>
            <a:pPr>
              <a:lnSpc>
                <a:spcPct val="150000"/>
              </a:lnSpc>
              <a:buFont typeface="Arial" pitchFamily="34" charset="0"/>
              <a:buChar char="•"/>
            </a:pPr>
            <a:r>
              <a:rPr lang="en-IN" sz="2400" dirty="0">
                <a:latin typeface="Times New Roman" pitchFamily="18" charset="0"/>
                <a:cs typeface="Times New Roman" pitchFamily="18" charset="0"/>
              </a:rPr>
              <a:t>Actinic changes like  mucosal involvement, including urethral, vaginal, anal, </a:t>
            </a:r>
            <a:r>
              <a:rPr lang="en-IN" sz="2400" dirty="0" err="1">
                <a:latin typeface="Times New Roman" pitchFamily="18" charset="0"/>
                <a:cs typeface="Times New Roman" pitchFamily="18" charset="0"/>
              </a:rPr>
              <a:t>esophageal</a:t>
            </a:r>
            <a:r>
              <a:rPr lang="en-IN" sz="2400" dirty="0">
                <a:latin typeface="Times New Roman" pitchFamily="18" charset="0"/>
                <a:cs typeface="Times New Roman" pitchFamily="18" charset="0"/>
              </a:rPr>
              <a:t>, and oral commissural </a:t>
            </a:r>
            <a:r>
              <a:rPr lang="en-IN" sz="2400" dirty="0" err="1">
                <a:latin typeface="Times New Roman" pitchFamily="18" charset="0"/>
                <a:cs typeface="Times New Roman" pitchFamily="18" charset="0"/>
              </a:rPr>
              <a:t>stenosis</a:t>
            </a:r>
            <a:r>
              <a:rPr lang="en-IN" sz="2400" dirty="0">
                <a:latin typeface="Times New Roman" pitchFamily="18" charset="0"/>
                <a:cs typeface="Times New Roman" pitchFamily="18" charset="0"/>
              </a:rPr>
              <a:t> (narrowing or constricting),</a:t>
            </a:r>
            <a:r>
              <a:rPr lang="en-IN" sz="2400" dirty="0" err="1">
                <a:latin typeface="Times New Roman" pitchFamily="18" charset="0"/>
                <a:cs typeface="Times New Roman" pitchFamily="18" charset="0"/>
              </a:rPr>
              <a:t>eversion</a:t>
            </a:r>
            <a:r>
              <a:rPr lang="en-IN" sz="2400" dirty="0">
                <a:latin typeface="Times New Roman" pitchFamily="18" charset="0"/>
                <a:cs typeface="Times New Roman" pitchFamily="18" charset="0"/>
              </a:rPr>
              <a:t> of the eyelids, pigmentation of the lips, and malformation of the nails. </a:t>
            </a:r>
          </a:p>
          <a:p>
            <a:pPr>
              <a:lnSpc>
                <a:spcPct val="150000"/>
              </a:lnSpc>
              <a:buNone/>
            </a:pPr>
            <a:endParaRPr lang="en-IN" sz="1800" dirty="0">
              <a:latin typeface="Times New Roman" pitchFamily="18" charset="0"/>
              <a:cs typeface="Times New Roman" pitchFamily="18" charset="0"/>
            </a:endParaRPr>
          </a:p>
          <a:p>
            <a:pPr>
              <a:buNone/>
            </a:pPr>
            <a:endParaRPr lang="en-IN" sz="1800" dirty="0"/>
          </a:p>
        </p:txBody>
      </p:sp>
      <p:sp>
        <p:nvSpPr>
          <p:cNvPr id="4" name="Footer Placeholder 3"/>
          <p:cNvSpPr>
            <a:spLocks noGrp="1"/>
          </p:cNvSpPr>
          <p:nvPr>
            <p:ph type="ftr" sz="quarter" idx="11"/>
          </p:nvPr>
        </p:nvSpPr>
        <p:spPr>
          <a:xfrm>
            <a:off x="1357290" y="6615138"/>
            <a:ext cx="6215106" cy="457200"/>
          </a:xfrm>
        </p:spPr>
        <p:txBody>
          <a:bodyPr/>
          <a:lstStyle/>
          <a:p>
            <a:r>
              <a:rPr lang="en-IN" dirty="0" err="1"/>
              <a:t>Carranza.Textbook</a:t>
            </a:r>
            <a:r>
              <a:rPr lang="en-IN" dirty="0"/>
              <a:t> of clinical periodontology.12</a:t>
            </a:r>
            <a:r>
              <a:rPr lang="en-IN" baseline="30000" dirty="0"/>
              <a:t>th</a:t>
            </a:r>
            <a:r>
              <a:rPr lang="en-IN" dirty="0"/>
              <a:t> edition.pg286-308</a:t>
            </a:r>
          </a:p>
          <a:p>
            <a:endParaRPr lang="en-IN" dirty="0"/>
          </a:p>
          <a:p>
            <a:r>
              <a:rPr lang="en-IN" dirty="0"/>
              <a:t>,</a:t>
            </a:r>
          </a:p>
        </p:txBody>
      </p:sp>
      <p:sp>
        <p:nvSpPr>
          <p:cNvPr id="5" name="Slide Number Placeholder 4"/>
          <p:cNvSpPr>
            <a:spLocks noGrp="1"/>
          </p:cNvSpPr>
          <p:nvPr>
            <p:ph type="sldNum" sz="quarter" idx="12"/>
          </p:nvPr>
        </p:nvSpPr>
        <p:spPr/>
        <p:txBody>
          <a:bodyPr/>
          <a:lstStyle/>
          <a:p>
            <a:fld id="{3EA8F7DC-4F65-4E02-AD7B-B7A4A4A60F4A}" type="slidenum">
              <a:rPr lang="en-IN" smtClean="0"/>
              <a:pPr/>
              <a:t>38</a:t>
            </a:fld>
            <a:endParaRPr lang="en-IN"/>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lgn="just">
              <a:lnSpc>
                <a:spcPct val="150000"/>
              </a:lnSpc>
              <a:buNone/>
            </a:pPr>
            <a:r>
              <a:rPr lang="en-US" sz="2800" b="1" i="1" dirty="0" err="1">
                <a:solidFill>
                  <a:srgbClr val="00B050"/>
                </a:solidFill>
                <a:latin typeface="Times New Roman" pitchFamily="18" charset="0"/>
                <a:cs typeface="Times New Roman" pitchFamily="18" charset="0"/>
              </a:rPr>
              <a:t>Agranulocytosis</a:t>
            </a:r>
            <a:endParaRPr lang="en-US" sz="2800" b="1" i="1" dirty="0">
              <a:solidFill>
                <a:srgbClr val="00B050"/>
              </a:solidFill>
              <a:latin typeface="Times New Roman" pitchFamily="18" charset="0"/>
              <a:cs typeface="Times New Roman" pitchFamily="18" charset="0"/>
            </a:endParaRPr>
          </a:p>
          <a:p>
            <a:pPr algn="just">
              <a:lnSpc>
                <a:spcPct val="150000"/>
              </a:lnSpc>
              <a:buFont typeface="Arial" pitchFamily="34" charset="0"/>
              <a:buChar char="•"/>
            </a:pPr>
            <a:r>
              <a:rPr lang="en-US" sz="2400" b="1" i="1" dirty="0" err="1">
                <a:solidFill>
                  <a:srgbClr val="C00000"/>
                </a:solidFill>
                <a:latin typeface="Times New Roman" pitchFamily="18" charset="0"/>
                <a:cs typeface="Times New Roman" pitchFamily="18" charset="0"/>
              </a:rPr>
              <a:t>Kostman</a:t>
            </a:r>
            <a:r>
              <a:rPr lang="en-US" sz="2400" b="1" i="1" dirty="0">
                <a:solidFill>
                  <a:srgbClr val="C00000"/>
                </a:solidFill>
                <a:latin typeface="Times New Roman" pitchFamily="18" charset="0"/>
                <a:cs typeface="Times New Roman" pitchFamily="18" charset="0"/>
              </a:rPr>
              <a:t> 1975  </a:t>
            </a:r>
            <a:r>
              <a:rPr lang="en-US" sz="2400" dirty="0">
                <a:latin typeface="Times New Roman" pitchFamily="18" charset="0"/>
                <a:cs typeface="Times New Roman" pitchFamily="18" charset="0"/>
              </a:rPr>
              <a:t>described periodontal disease in children  with reduced number of </a:t>
            </a:r>
            <a:r>
              <a:rPr lang="en-US" sz="2400" dirty="0" err="1">
                <a:latin typeface="Times New Roman" pitchFamily="18" charset="0"/>
                <a:cs typeface="Times New Roman" pitchFamily="18" charset="0"/>
              </a:rPr>
              <a:t>neutrophils</a:t>
            </a:r>
            <a:r>
              <a:rPr lang="en-US" sz="2400" dirty="0">
                <a:latin typeface="Times New Roman" pitchFamily="18" charset="0"/>
                <a:cs typeface="Times New Roman" pitchFamily="18" charset="0"/>
              </a:rPr>
              <a:t> and termed as “Infantile genetic </a:t>
            </a:r>
            <a:r>
              <a:rPr lang="en-US" sz="2400" dirty="0" err="1">
                <a:latin typeface="Times New Roman" pitchFamily="18" charset="0"/>
                <a:cs typeface="Times New Roman" pitchFamily="18" charset="0"/>
              </a:rPr>
              <a:t>agranulocytosis</a:t>
            </a:r>
            <a:r>
              <a:rPr lang="en-US" sz="2400" dirty="0">
                <a:latin typeface="Times New Roman" pitchFamily="18" charset="0"/>
                <a:cs typeface="Times New Roman" pitchFamily="18" charset="0"/>
              </a:rPr>
              <a:t>” or “ congenital </a:t>
            </a:r>
            <a:r>
              <a:rPr lang="en-US" sz="2400" dirty="0" err="1">
                <a:latin typeface="Times New Roman" pitchFamily="18" charset="0"/>
                <a:cs typeface="Times New Roman" pitchFamily="18" charset="0"/>
              </a:rPr>
              <a:t>neutropenia</a:t>
            </a:r>
            <a:r>
              <a:rPr lang="en-US" sz="2400" dirty="0">
                <a:latin typeface="Times New Roman" pitchFamily="18" charset="0"/>
                <a:cs typeface="Times New Roman" pitchFamily="18" charset="0"/>
              </a:rPr>
              <a:t>”</a:t>
            </a:r>
          </a:p>
          <a:p>
            <a:pPr algn="just">
              <a:lnSpc>
                <a:spcPct val="150000"/>
              </a:lnSpc>
              <a:buFont typeface="Arial" pitchFamily="34" charset="0"/>
              <a:buChar char="•"/>
            </a:pPr>
            <a:r>
              <a:rPr lang="en-US" sz="2400" b="1" i="1" dirty="0">
                <a:solidFill>
                  <a:srgbClr val="C00000"/>
                </a:solidFill>
                <a:latin typeface="Times New Roman" pitchFamily="18" charset="0"/>
                <a:cs typeface="Times New Roman" pitchFamily="18" charset="0"/>
              </a:rPr>
              <a:t>Bauer 1946 </a:t>
            </a:r>
            <a:r>
              <a:rPr lang="en-US" sz="2400" dirty="0">
                <a:latin typeface="Times New Roman" pitchFamily="18" charset="0"/>
                <a:cs typeface="Times New Roman" pitchFamily="18" charset="0"/>
              </a:rPr>
              <a:t>described  severe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in  drug induced  secondary  </a:t>
            </a:r>
            <a:r>
              <a:rPr lang="en-US" sz="2400" dirty="0" err="1">
                <a:latin typeface="Times New Roman" pitchFamily="18" charset="0"/>
                <a:cs typeface="Times New Roman" pitchFamily="18" charset="0"/>
              </a:rPr>
              <a:t>agranulocytosis</a:t>
            </a:r>
            <a:r>
              <a:rPr lang="en-US" sz="2400" dirty="0">
                <a:latin typeface="Times New Roman" pitchFamily="18" charset="0"/>
                <a:cs typeface="Times New Roman" pitchFamily="18" charset="0"/>
              </a:rPr>
              <a:t>.</a:t>
            </a:r>
          </a:p>
          <a:p>
            <a:pPr algn="just">
              <a:lnSpc>
                <a:spcPct val="150000"/>
              </a:lnSpc>
              <a:buFont typeface="Arial" pitchFamily="34" charset="0"/>
              <a:buChar char="•"/>
            </a:pPr>
            <a:r>
              <a:rPr lang="en-US" sz="2400" dirty="0">
                <a:latin typeface="Times New Roman" pitchFamily="18" charset="0"/>
                <a:cs typeface="Times New Roman" pitchFamily="18" charset="0"/>
              </a:rPr>
              <a:t>Ulcerations in  oral cavity, </a:t>
            </a:r>
            <a:r>
              <a:rPr lang="en-US" sz="2400" dirty="0" err="1">
                <a:latin typeface="Times New Roman" pitchFamily="18" charset="0"/>
                <a:cs typeface="Times New Roman" pitchFamily="18" charset="0"/>
              </a:rPr>
              <a:t>oropharynx</a:t>
            </a:r>
            <a:r>
              <a:rPr lang="en-US" sz="2400" dirty="0">
                <a:latin typeface="Times New Roman" pitchFamily="18" charset="0"/>
                <a:cs typeface="Times New Roman" pitchFamily="18" charset="0"/>
              </a:rPr>
              <a:t> and throat is characteristic  features.</a:t>
            </a:r>
          </a:p>
          <a:p>
            <a:endParaRPr lang="en-IN"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39</a:t>
            </a:fld>
            <a:endParaRPr lang="en-IN"/>
          </a:p>
        </p:txBody>
      </p:sp>
      <p:sp>
        <p:nvSpPr>
          <p:cNvPr id="6" name="Footer Placeholder 3"/>
          <p:cNvSpPr>
            <a:spLocks noGrp="1"/>
          </p:cNvSpPr>
          <p:nvPr>
            <p:ph type="ftr" sz="quarter" idx="11"/>
          </p:nvPr>
        </p:nvSpPr>
        <p:spPr>
          <a:xfrm>
            <a:off x="785786" y="6472262"/>
            <a:ext cx="6929486" cy="457200"/>
          </a:xfrm>
        </p:spPr>
        <p:txBody>
          <a:bodyPr/>
          <a:lstStyle/>
          <a:p>
            <a:r>
              <a:rPr lang="en-IN" dirty="0">
                <a:latin typeface="Times New Roman" pitchFamily="18" charset="0"/>
                <a:cs typeface="Times New Roman" pitchFamily="18" charset="0"/>
              </a:rPr>
              <a:t>Elisabeth </a:t>
            </a:r>
            <a:r>
              <a:rPr lang="en-IN" dirty="0" err="1">
                <a:latin typeface="Times New Roman" pitchFamily="18" charset="0"/>
                <a:cs typeface="Times New Roman" pitchFamily="18" charset="0"/>
              </a:rPr>
              <a:t>M,Herve</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R,Hartmut</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F.Features</a:t>
            </a:r>
            <a:r>
              <a:rPr lang="en-IN" dirty="0">
                <a:latin typeface="Times New Roman" pitchFamily="18" charset="0"/>
                <a:cs typeface="Times New Roman" pitchFamily="18" charset="0"/>
              </a:rPr>
              <a:t> of severe periodontal disease in a teenager with </a:t>
            </a:r>
            <a:r>
              <a:rPr lang="en-IN" dirty="0" err="1">
                <a:latin typeface="Times New Roman" pitchFamily="18" charset="0"/>
                <a:cs typeface="Times New Roman" pitchFamily="18" charset="0"/>
              </a:rPr>
              <a:t>chediak-higashi</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syndrome.J</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Periodontol</a:t>
            </a:r>
            <a:r>
              <a:rPr lang="en-IN" dirty="0">
                <a:latin typeface="Times New Roman" pitchFamily="18" charset="0"/>
                <a:cs typeface="Times New Roman" pitchFamily="18" charset="0"/>
              </a:rPr>
              <a:t> 2007;71:816-24</a:t>
            </a:r>
          </a:p>
          <a:p>
            <a:endParaRPr lang="en-IN"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5197"/>
          </a:xfrm>
        </p:spPr>
        <p:txBody>
          <a:bodyPr/>
          <a:lstStyle/>
          <a:p>
            <a:pPr>
              <a:buNone/>
            </a:pPr>
            <a:r>
              <a:rPr lang="en-IN" sz="2800" b="1" i="1" dirty="0">
                <a:solidFill>
                  <a:srgbClr val="FFFF00"/>
                </a:solidFill>
                <a:latin typeface="Times New Roman" pitchFamily="18" charset="0"/>
                <a:cs typeface="Times New Roman" pitchFamily="18" charset="0"/>
              </a:rPr>
              <a:t>Introduction:</a:t>
            </a:r>
          </a:p>
          <a:p>
            <a:pPr>
              <a:buNone/>
            </a:pPr>
            <a:endParaRPr lang="en-IN" sz="2400" dirty="0"/>
          </a:p>
          <a:p>
            <a:pPr algn="just">
              <a:lnSpc>
                <a:spcPct val="150000"/>
              </a:lnSpc>
            </a:pPr>
            <a:r>
              <a:rPr lang="en-US" sz="2400" dirty="0">
                <a:latin typeface="Times New Roman" pitchFamily="18" charset="0"/>
                <a:ea typeface="Segoe UI Symbol" pitchFamily="34" charset="0"/>
                <a:cs typeface="Times New Roman" pitchFamily="18" charset="0"/>
              </a:rPr>
              <a:t>Aggressive </a:t>
            </a:r>
            <a:r>
              <a:rPr lang="en-US" sz="2400" dirty="0" err="1">
                <a:latin typeface="Times New Roman" pitchFamily="18" charset="0"/>
                <a:ea typeface="Segoe UI Symbol" pitchFamily="34" charset="0"/>
                <a:cs typeface="Times New Roman" pitchFamily="18" charset="0"/>
              </a:rPr>
              <a:t>periodontitis</a:t>
            </a:r>
            <a:r>
              <a:rPr lang="en-US" sz="2400" dirty="0">
                <a:latin typeface="Times New Roman" pitchFamily="18" charset="0"/>
                <a:ea typeface="Segoe UI Symbol" pitchFamily="34" charset="0"/>
                <a:cs typeface="Times New Roman" pitchFamily="18" charset="0"/>
              </a:rPr>
              <a:t> (Early – onset </a:t>
            </a:r>
            <a:r>
              <a:rPr lang="en-US" sz="2400" dirty="0" err="1">
                <a:latin typeface="Times New Roman" pitchFamily="18" charset="0"/>
                <a:ea typeface="Segoe UI Symbol" pitchFamily="34" charset="0"/>
                <a:cs typeface="Times New Roman" pitchFamily="18" charset="0"/>
              </a:rPr>
              <a:t>periodontitis</a:t>
            </a:r>
            <a:r>
              <a:rPr lang="en-US" sz="2400" dirty="0">
                <a:latin typeface="Times New Roman" pitchFamily="18" charset="0"/>
                <a:ea typeface="Segoe UI Symbol" pitchFamily="34" charset="0"/>
                <a:cs typeface="Times New Roman" pitchFamily="18" charset="0"/>
              </a:rPr>
              <a:t>) comprises a group of rare, often severe, quickly progressive. Distinguished from chronic </a:t>
            </a:r>
            <a:r>
              <a:rPr lang="en-US" sz="2400" dirty="0" err="1">
                <a:latin typeface="Times New Roman" pitchFamily="18" charset="0"/>
                <a:ea typeface="Segoe UI Symbol" pitchFamily="34" charset="0"/>
                <a:cs typeface="Times New Roman" pitchFamily="18" charset="0"/>
              </a:rPr>
              <a:t>periodontitis</a:t>
            </a:r>
            <a:r>
              <a:rPr lang="en-US" sz="2400" dirty="0">
                <a:latin typeface="Times New Roman" pitchFamily="18" charset="0"/>
                <a:ea typeface="Segoe UI Symbol" pitchFamily="34" charset="0"/>
                <a:cs typeface="Times New Roman" pitchFamily="18" charset="0"/>
              </a:rPr>
              <a:t> - early age of clinical manifestation , rapid rate of progression, the nature and composition of the associated </a:t>
            </a:r>
            <a:r>
              <a:rPr lang="en-US" sz="2400" dirty="0" err="1">
                <a:latin typeface="Times New Roman" pitchFamily="18" charset="0"/>
                <a:ea typeface="Segoe UI Symbol" pitchFamily="34" charset="0"/>
                <a:cs typeface="Times New Roman" pitchFamily="18" charset="0"/>
              </a:rPr>
              <a:t>subgingival</a:t>
            </a:r>
            <a:r>
              <a:rPr lang="en-US" sz="2400" dirty="0">
                <a:latin typeface="Times New Roman" pitchFamily="18" charset="0"/>
                <a:ea typeface="Segoe UI Symbol" pitchFamily="34" charset="0"/>
                <a:cs typeface="Times New Roman" pitchFamily="18" charset="0"/>
              </a:rPr>
              <a:t> </a:t>
            </a:r>
            <a:r>
              <a:rPr lang="en-US" sz="2400" dirty="0" err="1">
                <a:latin typeface="Times New Roman" pitchFamily="18" charset="0"/>
                <a:ea typeface="Segoe UI Symbol" pitchFamily="34" charset="0"/>
                <a:cs typeface="Times New Roman" pitchFamily="18" charset="0"/>
              </a:rPr>
              <a:t>microflora</a:t>
            </a:r>
            <a:r>
              <a:rPr lang="en-US" sz="2400" dirty="0">
                <a:latin typeface="Times New Roman" pitchFamily="18" charset="0"/>
                <a:ea typeface="Segoe UI Symbol" pitchFamily="34" charset="0"/>
                <a:cs typeface="Times New Roman" pitchFamily="18" charset="0"/>
              </a:rPr>
              <a:t>, alterations in host immune response and familial aggregation. </a:t>
            </a:r>
          </a:p>
          <a:p>
            <a:pPr algn="just">
              <a:lnSpc>
                <a:spcPct val="150000"/>
              </a:lnSpc>
            </a:pPr>
            <a:r>
              <a:rPr lang="en-US" sz="2400" dirty="0">
                <a:latin typeface="Times New Roman" pitchFamily="18" charset="0"/>
                <a:ea typeface="Segoe UI Symbol" pitchFamily="34" charset="0"/>
                <a:cs typeface="Times New Roman" pitchFamily="18" charset="0"/>
              </a:rPr>
              <a:t>Systemically healthy individuals less than 30 years old</a:t>
            </a:r>
            <a:r>
              <a:rPr lang="en-US" sz="2400" dirty="0"/>
              <a:t>.</a:t>
            </a:r>
          </a:p>
          <a:p>
            <a:pPr>
              <a:buNone/>
            </a:pPr>
            <a:endParaRPr lang="en-IN" sz="2400" dirty="0"/>
          </a:p>
          <a:p>
            <a:pPr>
              <a:buNone/>
            </a:pPr>
            <a:endParaRPr lang="en-IN" sz="2400"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4</a:t>
            </a:fld>
            <a:endParaRPr lang="en-IN"/>
          </a:p>
        </p:txBody>
      </p:sp>
      <p:sp>
        <p:nvSpPr>
          <p:cNvPr id="6" name="Footer Placeholder 4"/>
          <p:cNvSpPr>
            <a:spLocks noGrp="1"/>
          </p:cNvSpPr>
          <p:nvPr>
            <p:ph type="ftr" sz="quarter" idx="11"/>
          </p:nvPr>
        </p:nvSpPr>
        <p:spPr>
          <a:xfrm>
            <a:off x="2500298" y="6248400"/>
            <a:ext cx="5286412"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gn="just">
              <a:lnSpc>
                <a:spcPct val="150000"/>
              </a:lnSpc>
              <a:buNone/>
            </a:pPr>
            <a:r>
              <a:rPr lang="en-US" sz="2800" b="1" i="1" dirty="0" err="1">
                <a:solidFill>
                  <a:srgbClr val="00B050"/>
                </a:solidFill>
                <a:latin typeface="Times New Roman" pitchFamily="18" charset="0"/>
                <a:cs typeface="Times New Roman" pitchFamily="18" charset="0"/>
              </a:rPr>
              <a:t>Neutropenia</a:t>
            </a:r>
            <a:endParaRPr lang="en-US" sz="2800" b="1" i="1" dirty="0">
              <a:solidFill>
                <a:srgbClr val="00B050"/>
              </a:solidFill>
              <a:latin typeface="Times New Roman" pitchFamily="18" charset="0"/>
              <a:cs typeface="Times New Roman" pitchFamily="18" charset="0"/>
            </a:endParaRPr>
          </a:p>
          <a:p>
            <a:pPr algn="just">
              <a:lnSpc>
                <a:spcPct val="150000"/>
              </a:lnSpc>
              <a:buFont typeface="Arial" pitchFamily="34" charset="0"/>
              <a:buChar char="•"/>
            </a:pPr>
            <a:r>
              <a:rPr lang="en-US" sz="2400" dirty="0">
                <a:latin typeface="Times New Roman" pitchFamily="18" charset="0"/>
                <a:cs typeface="Times New Roman" pitchFamily="18" charset="0"/>
              </a:rPr>
              <a:t>Individual with an absolute </a:t>
            </a:r>
            <a:r>
              <a:rPr lang="en-US" sz="2400" dirty="0" err="1">
                <a:latin typeface="Times New Roman" pitchFamily="18" charset="0"/>
                <a:cs typeface="Times New Roman" pitchFamily="18" charset="0"/>
              </a:rPr>
              <a:t>neutrophil</a:t>
            </a:r>
            <a:r>
              <a:rPr lang="en-US" sz="2400" dirty="0">
                <a:latin typeface="Times New Roman" pitchFamily="18" charset="0"/>
                <a:cs typeface="Times New Roman" pitchFamily="18" charset="0"/>
              </a:rPr>
              <a:t> count  (ANC) of less than 1500 cells per </a:t>
            </a:r>
            <a:r>
              <a:rPr lang="en-US" sz="2400" dirty="0" err="1">
                <a:latin typeface="Times New Roman" pitchFamily="18" charset="0"/>
                <a:cs typeface="Times New Roman" pitchFamily="18" charset="0"/>
              </a:rPr>
              <a:t>microlitre</a:t>
            </a:r>
            <a:r>
              <a:rPr lang="en-US" sz="2400" dirty="0">
                <a:latin typeface="Times New Roman" pitchFamily="18" charset="0"/>
                <a:cs typeface="Times New Roman" pitchFamily="18" charset="0"/>
              </a:rPr>
              <a:t> is considered to be </a:t>
            </a:r>
            <a:r>
              <a:rPr lang="en-US" sz="2400" dirty="0" err="1">
                <a:latin typeface="Times New Roman" pitchFamily="18" charset="0"/>
                <a:cs typeface="Times New Roman" pitchFamily="18" charset="0"/>
              </a:rPr>
              <a:t>neutropenic</a:t>
            </a:r>
            <a:r>
              <a:rPr lang="en-US" sz="2400" dirty="0">
                <a:latin typeface="Times New Roman" pitchFamily="18" charset="0"/>
                <a:cs typeface="Times New Roman" pitchFamily="18" charset="0"/>
              </a:rPr>
              <a:t>.</a:t>
            </a:r>
          </a:p>
          <a:p>
            <a:pPr algn="just">
              <a:lnSpc>
                <a:spcPct val="150000"/>
              </a:lnSpc>
              <a:buFont typeface="Arial" pitchFamily="34" charset="0"/>
              <a:buChar char="•"/>
            </a:pPr>
            <a:r>
              <a:rPr lang="en-US" sz="2400" dirty="0">
                <a:latin typeface="Times New Roman" pitchFamily="18" charset="0"/>
                <a:cs typeface="Times New Roman" pitchFamily="18" charset="0"/>
              </a:rPr>
              <a:t>Causes can be genetic, drug induced, any viral infections.</a:t>
            </a:r>
          </a:p>
          <a:p>
            <a:pPr algn="just">
              <a:lnSpc>
                <a:spcPct val="150000"/>
              </a:lnSpc>
              <a:buFont typeface="Arial" pitchFamily="34" charset="0"/>
              <a:buChar char="•"/>
            </a:pPr>
            <a:r>
              <a:rPr lang="en-US" sz="2400" dirty="0">
                <a:latin typeface="Times New Roman" pitchFamily="18" charset="0"/>
                <a:cs typeface="Times New Roman" pitchFamily="18" charset="0"/>
              </a:rPr>
              <a:t>Cyclic </a:t>
            </a:r>
            <a:r>
              <a:rPr lang="en-US" sz="2400" dirty="0" err="1">
                <a:latin typeface="Times New Roman" pitchFamily="18" charset="0"/>
                <a:cs typeface="Times New Roman" pitchFamily="18" charset="0"/>
              </a:rPr>
              <a:t>neutropenia</a:t>
            </a:r>
            <a:r>
              <a:rPr lang="en-US" sz="2400" dirty="0">
                <a:latin typeface="Times New Roman" pitchFamily="18" charset="0"/>
                <a:cs typeface="Times New Roman" pitchFamily="18" charset="0"/>
              </a:rPr>
              <a:t> , the peripheral </a:t>
            </a:r>
            <a:r>
              <a:rPr lang="en-US" sz="2400" dirty="0" err="1">
                <a:latin typeface="Times New Roman" pitchFamily="18" charset="0"/>
                <a:cs typeface="Times New Roman" pitchFamily="18" charset="0"/>
              </a:rPr>
              <a:t>neutrophil</a:t>
            </a:r>
            <a:r>
              <a:rPr lang="en-US" sz="2400" dirty="0">
                <a:latin typeface="Times New Roman" pitchFamily="18" charset="0"/>
                <a:cs typeface="Times New Roman" pitchFamily="18" charset="0"/>
              </a:rPr>
              <a:t> number  are decreased to low levels in a cycle of approximately 4 weeks.</a:t>
            </a:r>
          </a:p>
          <a:p>
            <a:endParaRPr lang="en-IN" sz="2400"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40</a:t>
            </a:fld>
            <a:endParaRPr lang="en-IN"/>
          </a:p>
        </p:txBody>
      </p:sp>
      <p:sp>
        <p:nvSpPr>
          <p:cNvPr id="6" name="Footer Placeholder 3"/>
          <p:cNvSpPr>
            <a:spLocks noGrp="1"/>
          </p:cNvSpPr>
          <p:nvPr>
            <p:ph type="ftr" sz="quarter" idx="11"/>
          </p:nvPr>
        </p:nvSpPr>
        <p:spPr>
          <a:xfrm>
            <a:off x="785786" y="6472262"/>
            <a:ext cx="7072362" cy="457200"/>
          </a:xfrm>
        </p:spPr>
        <p:txBody>
          <a:bodyPr/>
          <a:lstStyle/>
          <a:p>
            <a:r>
              <a:rPr lang="en-IN" dirty="0">
                <a:latin typeface="Times New Roman" pitchFamily="18" charset="0"/>
                <a:cs typeface="Times New Roman" pitchFamily="18" charset="0"/>
              </a:rPr>
              <a:t>Elisabeth </a:t>
            </a:r>
            <a:r>
              <a:rPr lang="en-IN" dirty="0" err="1">
                <a:latin typeface="Times New Roman" pitchFamily="18" charset="0"/>
                <a:cs typeface="Times New Roman" pitchFamily="18" charset="0"/>
              </a:rPr>
              <a:t>M,Herve</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R,Hartmut</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F.Features</a:t>
            </a:r>
            <a:r>
              <a:rPr lang="en-IN" dirty="0">
                <a:latin typeface="Times New Roman" pitchFamily="18" charset="0"/>
                <a:cs typeface="Times New Roman" pitchFamily="18" charset="0"/>
              </a:rPr>
              <a:t> of severe periodontal disease in a teenager with </a:t>
            </a:r>
            <a:r>
              <a:rPr lang="en-IN" dirty="0" err="1">
                <a:latin typeface="Times New Roman" pitchFamily="18" charset="0"/>
                <a:cs typeface="Times New Roman" pitchFamily="18" charset="0"/>
              </a:rPr>
              <a:t>chediak-higashi</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syndrome.J</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Periodontol</a:t>
            </a:r>
            <a:r>
              <a:rPr lang="en-IN" dirty="0">
                <a:latin typeface="Times New Roman" pitchFamily="18" charset="0"/>
                <a:cs typeface="Times New Roman" pitchFamily="18" charset="0"/>
              </a:rPr>
              <a:t> 2007;71:816-24</a:t>
            </a:r>
          </a:p>
          <a:p>
            <a:endParaRPr lang="en-IN"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lgn="just">
              <a:lnSpc>
                <a:spcPct val="150000"/>
              </a:lnSpc>
              <a:buNone/>
            </a:pPr>
            <a:r>
              <a:rPr lang="en-US" sz="2800" b="1" i="1" dirty="0">
                <a:solidFill>
                  <a:srgbClr val="00B050"/>
                </a:solidFill>
                <a:latin typeface="Times New Roman" pitchFamily="18" charset="0"/>
                <a:cs typeface="Times New Roman" pitchFamily="18" charset="0"/>
              </a:rPr>
              <a:t>Leukocyte adhesion deficiency</a:t>
            </a:r>
          </a:p>
          <a:p>
            <a:pPr algn="just">
              <a:lnSpc>
                <a:spcPct val="150000"/>
              </a:lnSpc>
              <a:buFont typeface="Arial" pitchFamily="34" charset="0"/>
              <a:buChar char="•"/>
            </a:pPr>
            <a:r>
              <a:rPr lang="en-US" sz="2400" dirty="0">
                <a:latin typeface="Times New Roman" pitchFamily="18" charset="0"/>
                <a:cs typeface="Times New Roman" pitchFamily="18" charset="0"/>
              </a:rPr>
              <a:t>LAD is very rare genetic disorder. </a:t>
            </a:r>
            <a:r>
              <a:rPr lang="en-US" sz="2400" dirty="0">
                <a:solidFill>
                  <a:srgbClr val="FFFF00"/>
                </a:solidFill>
                <a:latin typeface="Times New Roman" pitchFamily="18" charset="0"/>
                <a:cs typeface="Times New Roman" pitchFamily="18" charset="0"/>
              </a:rPr>
              <a:t>Anderson 1984</a:t>
            </a:r>
          </a:p>
          <a:p>
            <a:pPr algn="just">
              <a:lnSpc>
                <a:spcPct val="150000"/>
              </a:lnSpc>
              <a:buFont typeface="Arial" pitchFamily="34" charset="0"/>
              <a:buChar char="•"/>
            </a:pPr>
            <a:r>
              <a:rPr lang="en-US" sz="2400" dirty="0">
                <a:latin typeface="Times New Roman" pitchFamily="18" charset="0"/>
                <a:cs typeface="Times New Roman" pitchFamily="18" charset="0"/>
              </a:rPr>
              <a:t>LAD results from inability to produce  or express  an important cell surface  </a:t>
            </a:r>
            <a:r>
              <a:rPr lang="en-US" sz="2400" dirty="0" err="1">
                <a:latin typeface="Times New Roman" pitchFamily="18" charset="0"/>
                <a:cs typeface="Times New Roman" pitchFamily="18" charset="0"/>
              </a:rPr>
              <a:t>integrin</a:t>
            </a:r>
            <a:r>
              <a:rPr lang="en-US" sz="2400" dirty="0">
                <a:latin typeface="Times New Roman" pitchFamily="18" charset="0"/>
                <a:cs typeface="Times New Roman" pitchFamily="18" charset="0"/>
              </a:rPr>
              <a:t> CD 18 which is necessary for leukocytes to adhere to vessel wall at sites of infection.</a:t>
            </a:r>
          </a:p>
          <a:p>
            <a:pPr algn="just">
              <a:lnSpc>
                <a:spcPct val="150000"/>
              </a:lnSpc>
              <a:buFont typeface="Arial" pitchFamily="34" charset="0"/>
              <a:buChar char="•"/>
            </a:pPr>
            <a:r>
              <a:rPr lang="en-US" sz="2400" dirty="0">
                <a:latin typeface="Times New Roman" pitchFamily="18" charset="0"/>
                <a:cs typeface="Times New Roman" pitchFamily="18" charset="0"/>
              </a:rPr>
              <a:t>Absence of </a:t>
            </a:r>
            <a:r>
              <a:rPr lang="en-US" sz="2400" dirty="0" err="1">
                <a:latin typeface="Times New Roman" pitchFamily="18" charset="0"/>
                <a:cs typeface="Times New Roman" pitchFamily="18" charset="0"/>
              </a:rPr>
              <a:t>neutrophils</a:t>
            </a:r>
            <a:r>
              <a:rPr lang="en-US" sz="2400" dirty="0">
                <a:latin typeface="Times New Roman" pitchFamily="18" charset="0"/>
                <a:cs typeface="Times New Roman" pitchFamily="18" charset="0"/>
              </a:rPr>
              <a:t>  in the gingival tissues  are observed.</a:t>
            </a:r>
          </a:p>
          <a:p>
            <a:pPr algn="just">
              <a:lnSpc>
                <a:spcPct val="150000"/>
              </a:lnSpc>
              <a:buFont typeface="Arial" pitchFamily="34" charset="0"/>
              <a:buChar char="•"/>
            </a:pPr>
            <a:r>
              <a:rPr lang="en-US" sz="2400" dirty="0">
                <a:latin typeface="Times New Roman" pitchFamily="18" charset="0"/>
                <a:cs typeface="Times New Roman" pitchFamily="18" charset="0"/>
              </a:rPr>
              <a:t>LAD – I – CD 18</a:t>
            </a:r>
          </a:p>
          <a:p>
            <a:pPr algn="just">
              <a:lnSpc>
                <a:spcPct val="150000"/>
              </a:lnSpc>
              <a:buFont typeface="Arial" pitchFamily="34" charset="0"/>
              <a:buChar char="•"/>
            </a:pPr>
            <a:r>
              <a:rPr lang="en-US" sz="2400" dirty="0">
                <a:latin typeface="Times New Roman" pitchFamily="18" charset="0"/>
                <a:cs typeface="Times New Roman" pitchFamily="18" charset="0"/>
              </a:rPr>
              <a:t>LAD – II – CD 15</a:t>
            </a:r>
          </a:p>
          <a:p>
            <a:pPr>
              <a:buNone/>
            </a:pPr>
            <a:endParaRPr lang="en-IN" sz="2400" dirty="0"/>
          </a:p>
        </p:txBody>
      </p:sp>
      <p:sp>
        <p:nvSpPr>
          <p:cNvPr id="4" name="Footer Placeholder 3"/>
          <p:cNvSpPr>
            <a:spLocks noGrp="1"/>
          </p:cNvSpPr>
          <p:nvPr>
            <p:ph type="ftr" sz="quarter" idx="11"/>
          </p:nvPr>
        </p:nvSpPr>
        <p:spPr>
          <a:xfrm>
            <a:off x="1428728" y="6615138"/>
            <a:ext cx="5715040" cy="457200"/>
          </a:xfrm>
        </p:spPr>
        <p:txBody>
          <a:bodyPr/>
          <a:lstStyle/>
          <a:p>
            <a:r>
              <a:rPr lang="en-IN" dirty="0" err="1"/>
              <a:t>Carranza.Textbook</a:t>
            </a:r>
            <a:r>
              <a:rPr lang="en-IN" dirty="0"/>
              <a:t> of clinical periodontology.12</a:t>
            </a:r>
            <a:r>
              <a:rPr lang="en-IN" baseline="30000" dirty="0"/>
              <a:t>th</a:t>
            </a:r>
            <a:r>
              <a:rPr lang="en-IN" dirty="0"/>
              <a:t> edition.pg286-308</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41</a:t>
            </a:fld>
            <a:endParaRPr lang="en-IN"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buNone/>
            </a:pPr>
            <a:r>
              <a:rPr lang="en-IN" sz="2800" b="1" i="1" dirty="0">
                <a:solidFill>
                  <a:srgbClr val="00B050"/>
                </a:solidFill>
                <a:latin typeface="Times New Roman" pitchFamily="18" charset="0"/>
                <a:cs typeface="Times New Roman" pitchFamily="18" charset="0"/>
              </a:rPr>
              <a:t>Lazy leukocyte syndrome:</a:t>
            </a:r>
          </a:p>
          <a:p>
            <a:pPr>
              <a:lnSpc>
                <a:spcPct val="150000"/>
              </a:lnSpc>
              <a:buNone/>
            </a:pPr>
            <a:r>
              <a:rPr lang="en-IN" sz="2400" dirty="0" err="1">
                <a:latin typeface="Times New Roman" pitchFamily="18" charset="0"/>
                <a:cs typeface="Times New Roman" pitchFamily="18" charset="0"/>
              </a:rPr>
              <a:t>Neutropenia</a:t>
            </a:r>
            <a:endParaRPr lang="en-IN" sz="2400" dirty="0">
              <a:latin typeface="Times New Roman" pitchFamily="18" charset="0"/>
              <a:cs typeface="Times New Roman" pitchFamily="18" charset="0"/>
            </a:endParaRPr>
          </a:p>
          <a:p>
            <a:pPr>
              <a:lnSpc>
                <a:spcPct val="150000"/>
              </a:lnSpc>
              <a:buNone/>
            </a:pPr>
            <a:r>
              <a:rPr lang="en-IN" sz="2400" dirty="0">
                <a:latin typeface="Times New Roman" pitchFamily="18" charset="0"/>
                <a:cs typeface="Times New Roman" pitchFamily="18" charset="0"/>
              </a:rPr>
              <a:t>Defective </a:t>
            </a:r>
            <a:r>
              <a:rPr lang="en-IN" sz="2400" dirty="0" err="1">
                <a:latin typeface="Times New Roman" pitchFamily="18" charset="0"/>
                <a:cs typeface="Times New Roman" pitchFamily="18" charset="0"/>
              </a:rPr>
              <a:t>chemotactic</a:t>
            </a:r>
            <a:r>
              <a:rPr lang="en-IN" sz="2400" dirty="0">
                <a:latin typeface="Times New Roman" pitchFamily="18" charset="0"/>
                <a:cs typeface="Times New Roman" pitchFamily="18" charset="0"/>
              </a:rPr>
              <a:t> response</a:t>
            </a:r>
          </a:p>
          <a:p>
            <a:pPr>
              <a:lnSpc>
                <a:spcPct val="150000"/>
              </a:lnSpc>
              <a:buNone/>
            </a:pPr>
            <a:r>
              <a:rPr lang="en-IN" sz="2400" dirty="0">
                <a:latin typeface="Times New Roman" pitchFamily="18" charset="0"/>
                <a:cs typeface="Times New Roman" pitchFamily="18" charset="0"/>
              </a:rPr>
              <a:t>Abnormal inflammatory response</a:t>
            </a:r>
          </a:p>
          <a:p>
            <a:pPr>
              <a:lnSpc>
                <a:spcPct val="150000"/>
              </a:lnSpc>
              <a:buNone/>
            </a:pPr>
            <a:r>
              <a:rPr lang="en-IN" sz="2400" dirty="0">
                <a:latin typeface="Times New Roman" pitchFamily="18" charset="0"/>
                <a:cs typeface="Times New Roman" pitchFamily="18" charset="0"/>
              </a:rPr>
              <a:t>Destruction of bone and early tooth loss</a:t>
            </a:r>
          </a:p>
        </p:txBody>
      </p:sp>
      <p:sp>
        <p:nvSpPr>
          <p:cNvPr id="4" name="Footer Placeholder 3"/>
          <p:cNvSpPr>
            <a:spLocks noGrp="1"/>
          </p:cNvSpPr>
          <p:nvPr>
            <p:ph type="ftr" sz="quarter" idx="11"/>
          </p:nvPr>
        </p:nvSpPr>
        <p:spPr>
          <a:xfrm>
            <a:off x="1071538" y="6543700"/>
            <a:ext cx="6715172" cy="457200"/>
          </a:xfrm>
        </p:spPr>
        <p:txBody>
          <a:bodyPr/>
          <a:lstStyle/>
          <a:p>
            <a:r>
              <a:rPr lang="en-IN" dirty="0" err="1"/>
              <a:t>Carranza.Textbook</a:t>
            </a:r>
            <a:r>
              <a:rPr lang="en-IN" dirty="0"/>
              <a:t> of clinical periodontology.12</a:t>
            </a:r>
            <a:r>
              <a:rPr lang="en-IN" baseline="30000" dirty="0"/>
              <a:t>th</a:t>
            </a:r>
            <a:r>
              <a:rPr lang="en-IN" dirty="0"/>
              <a:t> edition.pg286-308</a:t>
            </a:r>
          </a:p>
          <a:p>
            <a:endParaRPr lang="en-IN" dirty="0"/>
          </a:p>
          <a:p>
            <a:r>
              <a:rPr lang="en-IN" dirty="0"/>
              <a:t>,</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42</a:t>
            </a:fld>
            <a:endParaRPr lang="en-IN"/>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buNone/>
            </a:pPr>
            <a:r>
              <a:rPr lang="en-IN" sz="2800" b="1" i="1" dirty="0">
                <a:solidFill>
                  <a:srgbClr val="FFFF00"/>
                </a:solidFill>
                <a:latin typeface="Times New Roman" pitchFamily="18" charset="0"/>
                <a:cs typeface="Times New Roman" pitchFamily="18" charset="0"/>
              </a:rPr>
              <a:t>Screening:</a:t>
            </a:r>
          </a:p>
          <a:p>
            <a:pPr algn="just">
              <a:lnSpc>
                <a:spcPct val="150000"/>
              </a:lnSpc>
              <a:buFont typeface="Arial" pitchFamily="34" charset="0"/>
              <a:buChar char="•"/>
              <a:defRPr/>
            </a:pPr>
            <a:r>
              <a:rPr lang="en-US" sz="2400" dirty="0">
                <a:solidFill>
                  <a:srgbClr val="00B050"/>
                </a:solidFill>
                <a:latin typeface="Times New Roman" pitchFamily="18" charset="0"/>
                <a:cs typeface="Times New Roman" pitchFamily="18" charset="0"/>
              </a:rPr>
              <a:t>In younger subjects </a:t>
            </a:r>
            <a:r>
              <a:rPr lang="en-US" sz="2400" dirty="0">
                <a:latin typeface="Times New Roman" pitchFamily="18" charset="0"/>
                <a:cs typeface="Times New Roman" pitchFamily="18" charset="0"/>
              </a:rPr>
              <a:t>– Measurement of the distance between the alveolar crest and the </a:t>
            </a:r>
            <a:r>
              <a:rPr lang="en-US" sz="2400" dirty="0" err="1">
                <a:latin typeface="Times New Roman" pitchFamily="18" charset="0"/>
                <a:cs typeface="Times New Roman" pitchFamily="18" charset="0"/>
              </a:rPr>
              <a:t>cemento</a:t>
            </a:r>
            <a:r>
              <a:rPr lang="en-US" sz="2400" dirty="0">
                <a:latin typeface="Times New Roman" pitchFamily="18" charset="0"/>
                <a:cs typeface="Times New Roman" pitchFamily="18" charset="0"/>
              </a:rPr>
              <a:t> enamel junction on bite-wing radiographs. </a:t>
            </a:r>
          </a:p>
          <a:p>
            <a:pPr>
              <a:buNone/>
            </a:pPr>
            <a:endParaRPr lang="en-IN" sz="2400" b="1" i="1" dirty="0">
              <a:solidFill>
                <a:srgbClr val="FFFF00"/>
              </a:solidFill>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43</a:t>
            </a:fld>
            <a:endParaRPr lang="en-IN"/>
          </a:p>
        </p:txBody>
      </p:sp>
      <p:pic>
        <p:nvPicPr>
          <p:cNvPr id="7" name="Picture 3" descr="scan0008"/>
          <p:cNvPicPr>
            <a:picLocks noChangeAspect="1" noChangeArrowheads="1"/>
          </p:cNvPicPr>
          <p:nvPr/>
        </p:nvPicPr>
        <p:blipFill>
          <a:blip r:embed="rId2"/>
          <a:srcRect/>
          <a:stretch>
            <a:fillRect/>
          </a:stretch>
        </p:blipFill>
        <p:spPr bwMode="auto">
          <a:xfrm>
            <a:off x="1928794" y="3071810"/>
            <a:ext cx="5791200" cy="2171700"/>
          </a:xfrm>
          <a:prstGeom prst="rect">
            <a:avLst/>
          </a:prstGeom>
          <a:noFill/>
          <a:ln w="38100">
            <a:solidFill>
              <a:srgbClr val="CC3300"/>
            </a:solidFill>
            <a:miter lim="800000"/>
            <a:headEnd/>
            <a:tailEnd/>
          </a:ln>
        </p:spPr>
      </p:pic>
      <p:sp>
        <p:nvSpPr>
          <p:cNvPr id="8" name="Footer Placeholder 4"/>
          <p:cNvSpPr>
            <a:spLocks noGrp="1"/>
          </p:cNvSpPr>
          <p:nvPr>
            <p:ph type="ftr" sz="quarter" idx="11"/>
          </p:nvPr>
        </p:nvSpPr>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gn="just">
              <a:lnSpc>
                <a:spcPct val="150000"/>
              </a:lnSpc>
              <a:buFont typeface="Arial" pitchFamily="34" charset="0"/>
              <a:buChar char="•"/>
            </a:pPr>
            <a:r>
              <a:rPr lang="en-US" sz="2400" dirty="0">
                <a:solidFill>
                  <a:srgbClr val="00B050"/>
                </a:solidFill>
                <a:effectLst/>
                <a:latin typeface="Times New Roman" pitchFamily="18" charset="0"/>
                <a:cs typeface="Times New Roman" pitchFamily="18" charset="0"/>
              </a:rPr>
              <a:t>In older adolescents and adults :</a:t>
            </a:r>
          </a:p>
          <a:p>
            <a:pPr lvl="1" algn="just">
              <a:lnSpc>
                <a:spcPct val="150000"/>
              </a:lnSpc>
            </a:pPr>
            <a:r>
              <a:rPr lang="en-US" sz="2400" dirty="0">
                <a:effectLst/>
                <a:latin typeface="Times New Roman" pitchFamily="18" charset="0"/>
                <a:cs typeface="Times New Roman" pitchFamily="18" charset="0"/>
              </a:rPr>
              <a:t>Appropriate screening - periodontal probing not radiographs. </a:t>
            </a:r>
          </a:p>
          <a:p>
            <a:pPr lvl="1" algn="just">
              <a:lnSpc>
                <a:spcPct val="150000"/>
              </a:lnSpc>
            </a:pPr>
            <a:r>
              <a:rPr lang="en-US" sz="2400" dirty="0">
                <a:effectLst/>
                <a:latin typeface="Times New Roman" pitchFamily="18" charset="0"/>
                <a:cs typeface="Times New Roman" pitchFamily="18" charset="0"/>
              </a:rPr>
              <a:t> Screening can be stopped once evidence of attachment loss</a:t>
            </a:r>
          </a:p>
          <a:p>
            <a:pPr algn="just">
              <a:lnSpc>
                <a:spcPct val="150000"/>
              </a:lnSpc>
              <a:buFont typeface="Arial" pitchFamily="34" charset="0"/>
              <a:buChar char="•"/>
            </a:pPr>
            <a:r>
              <a:rPr lang="en-US" sz="2400" dirty="0">
                <a:effectLst/>
                <a:latin typeface="Times New Roman" pitchFamily="18" charset="0"/>
                <a:cs typeface="Times New Roman" pitchFamily="18" charset="0"/>
              </a:rPr>
              <a:t>A </a:t>
            </a:r>
            <a:r>
              <a:rPr lang="en-US" sz="2400" dirty="0" err="1">
                <a:effectLst/>
                <a:latin typeface="Times New Roman" pitchFamily="18" charset="0"/>
                <a:cs typeface="Times New Roman" pitchFamily="18" charset="0"/>
              </a:rPr>
              <a:t>A</a:t>
            </a:r>
            <a:r>
              <a:rPr lang="en-US" sz="2400" dirty="0">
                <a:effectLst/>
                <a:latin typeface="Times New Roman" pitchFamily="18" charset="0"/>
                <a:cs typeface="Times New Roman" pitchFamily="18" charset="0"/>
              </a:rPr>
              <a:t> P -- simplified screening examination…based on a modification of the CPITN (</a:t>
            </a:r>
            <a:r>
              <a:rPr lang="en-US" sz="2400" dirty="0" err="1">
                <a:effectLst/>
                <a:latin typeface="Times New Roman" pitchFamily="18" charset="0"/>
                <a:cs typeface="Times New Roman" pitchFamily="18" charset="0"/>
              </a:rPr>
              <a:t>Ainamo</a:t>
            </a:r>
            <a:r>
              <a:rPr lang="en-US" sz="2400" dirty="0">
                <a:effectLst/>
                <a:latin typeface="Times New Roman" pitchFamily="18" charset="0"/>
                <a:cs typeface="Times New Roman" pitchFamily="18" charset="0"/>
              </a:rPr>
              <a:t> et al. 1982, American Academy of </a:t>
            </a:r>
            <a:r>
              <a:rPr lang="en-US" sz="2400" dirty="0" err="1">
                <a:effectLst/>
                <a:latin typeface="Times New Roman" pitchFamily="18" charset="0"/>
                <a:cs typeface="Times New Roman" pitchFamily="18" charset="0"/>
              </a:rPr>
              <a:t>Periodontology</a:t>
            </a:r>
            <a:r>
              <a:rPr lang="en-US" sz="2400" dirty="0">
                <a:effectLst/>
                <a:latin typeface="Times New Roman" pitchFamily="18" charset="0"/>
                <a:cs typeface="Times New Roman" pitchFamily="18" charset="0"/>
              </a:rPr>
              <a:t> &amp; American Dental Association 1992).</a:t>
            </a:r>
          </a:p>
          <a:p>
            <a:pPr algn="just">
              <a:lnSpc>
                <a:spcPct val="150000"/>
              </a:lnSpc>
              <a:buFont typeface="Arial" pitchFamily="34" charset="0"/>
              <a:buChar char="•"/>
            </a:pPr>
            <a:r>
              <a:rPr lang="en-US" sz="2400" dirty="0">
                <a:effectLst/>
                <a:latin typeface="Times New Roman" pitchFamily="18" charset="0"/>
                <a:cs typeface="Times New Roman" pitchFamily="18" charset="0"/>
              </a:rPr>
              <a:t>Comprehensive periodontal examination</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44</a:t>
            </a:fld>
            <a:endParaRPr lang="en-IN"/>
          </a:p>
        </p:txBody>
      </p:sp>
      <p:sp>
        <p:nvSpPr>
          <p:cNvPr id="6" name="Footer Placeholder 4"/>
          <p:cNvSpPr>
            <a:spLocks noGrp="1"/>
          </p:cNvSpPr>
          <p:nvPr>
            <p:ph type="ftr" sz="quarter" idx="11"/>
          </p:nvPr>
        </p:nvSpPr>
        <p:spPr>
          <a:xfrm>
            <a:off x="2500298" y="6400800"/>
            <a:ext cx="4662510" cy="457200"/>
          </a:xfrm>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r>
              <a:rPr lang="en-IN" sz="2800" b="1" i="1" dirty="0" err="1">
                <a:solidFill>
                  <a:srgbClr val="FFFF00"/>
                </a:solidFill>
                <a:latin typeface="Times New Roman" pitchFamily="18" charset="0"/>
                <a:cs typeface="Times New Roman" pitchFamily="18" charset="0"/>
              </a:rPr>
              <a:t>Etiology</a:t>
            </a:r>
            <a:r>
              <a:rPr lang="en-IN" sz="2800" b="1" i="1" dirty="0">
                <a:solidFill>
                  <a:srgbClr val="FFFF00"/>
                </a:solidFill>
                <a:latin typeface="Times New Roman" pitchFamily="18" charset="0"/>
                <a:cs typeface="Times New Roman" pitchFamily="18" charset="0"/>
              </a:rPr>
              <a:t> and pathogenesis:</a:t>
            </a:r>
          </a:p>
          <a:p>
            <a:pPr>
              <a:buNone/>
            </a:pPr>
            <a:endParaRPr lang="en-IN" sz="2800" b="1" i="1" dirty="0">
              <a:solidFill>
                <a:srgbClr val="FFFF00"/>
              </a:solidFill>
              <a:latin typeface="Times New Roman" pitchFamily="18" charset="0"/>
              <a:cs typeface="Times New Roman" pitchFamily="18" charset="0"/>
            </a:endParaRPr>
          </a:p>
          <a:p>
            <a:pPr>
              <a:lnSpc>
                <a:spcPct val="150000"/>
              </a:lnSpc>
              <a:buFont typeface="Arial" pitchFamily="34" charset="0"/>
              <a:buChar char="•"/>
            </a:pPr>
            <a:r>
              <a:rPr lang="en-US" sz="2400" dirty="0">
                <a:latin typeface="Times New Roman" pitchFamily="18" charset="0"/>
                <a:cs typeface="Times New Roman" pitchFamily="18" charset="0"/>
              </a:rPr>
              <a:t>The early manifestation of clinically detectable lesions is generally interpreted as being: </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The expression of </a:t>
            </a:r>
            <a:r>
              <a:rPr lang="en-US" sz="2400" dirty="0">
                <a:solidFill>
                  <a:srgbClr val="66FF33"/>
                </a:solidFill>
                <a:latin typeface="Times New Roman" pitchFamily="18" charset="0"/>
                <a:cs typeface="Times New Roman" pitchFamily="18" charset="0"/>
              </a:rPr>
              <a:t>highly virulent causative </a:t>
            </a:r>
            <a:r>
              <a:rPr lang="en-US" sz="2400" dirty="0">
                <a:latin typeface="Times New Roman" pitchFamily="18" charset="0"/>
                <a:cs typeface="Times New Roman" pitchFamily="18" charset="0"/>
              </a:rPr>
              <a:t>agents or</a:t>
            </a:r>
            <a:endParaRPr lang="en-IN" sz="2400" dirty="0">
              <a:latin typeface="Times New Roman" pitchFamily="18" charset="0"/>
              <a:cs typeface="Times New Roman" pitchFamily="18" charset="0"/>
            </a:endParaRPr>
          </a:p>
          <a:p>
            <a:pPr lvl="0">
              <a:lnSpc>
                <a:spcPct val="150000"/>
              </a:lnSpc>
              <a:buNone/>
            </a:pPr>
            <a:r>
              <a:rPr lang="en-US" sz="2400" dirty="0">
                <a:latin typeface="Times New Roman" pitchFamily="18" charset="0"/>
                <a:cs typeface="Times New Roman" pitchFamily="18" charset="0"/>
              </a:rPr>
              <a:t>High levels of </a:t>
            </a:r>
            <a:r>
              <a:rPr lang="en-US" sz="2400" dirty="0">
                <a:solidFill>
                  <a:srgbClr val="66FF33"/>
                </a:solidFill>
                <a:latin typeface="Times New Roman" pitchFamily="18" charset="0"/>
                <a:cs typeface="Times New Roman" pitchFamily="18" charset="0"/>
              </a:rPr>
              <a:t>susceptibility of the individual </a:t>
            </a:r>
            <a:r>
              <a:rPr lang="en-US" sz="2400" dirty="0">
                <a:latin typeface="Times New Roman" pitchFamily="18" charset="0"/>
                <a:cs typeface="Times New Roman" pitchFamily="18" charset="0"/>
              </a:rPr>
              <a:t>patient, or </a:t>
            </a:r>
            <a:endParaRPr lang="en-IN" sz="2400" dirty="0">
              <a:latin typeface="Times New Roman" pitchFamily="18" charset="0"/>
              <a:cs typeface="Times New Roman" pitchFamily="18" charset="0"/>
            </a:endParaRPr>
          </a:p>
          <a:p>
            <a:pPr>
              <a:lnSpc>
                <a:spcPct val="150000"/>
              </a:lnSpc>
              <a:buNone/>
            </a:pPr>
            <a:r>
              <a:rPr lang="en-US" sz="2400" dirty="0">
                <a:latin typeface="Times New Roman" pitchFamily="18" charset="0"/>
                <a:cs typeface="Times New Roman" pitchFamily="18" charset="0"/>
              </a:rPr>
              <a:t>Combination of the two</a:t>
            </a:r>
            <a:endParaRPr lang="en-IN" sz="2400" dirty="0">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45</a:t>
            </a:fld>
            <a:endParaRPr lang="en-IN"/>
          </a:p>
        </p:txBody>
      </p:sp>
      <p:sp>
        <p:nvSpPr>
          <p:cNvPr id="6" name="Footer Placeholder 4"/>
          <p:cNvSpPr>
            <a:spLocks noGrp="1"/>
          </p:cNvSpPr>
          <p:nvPr>
            <p:ph type="ftr" sz="quarter" idx="11"/>
          </p:nvPr>
        </p:nvSpPr>
        <p:spPr>
          <a:xfrm>
            <a:off x="2357422" y="6248400"/>
            <a:ext cx="5214974" cy="457200"/>
          </a:xfrm>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buNone/>
            </a:pPr>
            <a:r>
              <a:rPr lang="en-IN" sz="2800" b="1" i="1" dirty="0">
                <a:solidFill>
                  <a:srgbClr val="FFFF00"/>
                </a:solidFill>
                <a:latin typeface="Times New Roman" pitchFamily="18" charset="0"/>
                <a:cs typeface="Times New Roman" pitchFamily="18" charset="0"/>
              </a:rPr>
              <a:t>Risk factors</a:t>
            </a:r>
          </a:p>
          <a:p>
            <a:pPr>
              <a:buNone/>
            </a:pPr>
            <a:endParaRPr lang="en-IN" sz="2800" b="1" i="1" dirty="0">
              <a:solidFill>
                <a:srgbClr val="FFFF00"/>
              </a:solidFill>
              <a:latin typeface="Times New Roman" pitchFamily="18" charset="0"/>
              <a:cs typeface="Times New Roman" pitchFamily="18" charset="0"/>
            </a:endParaRPr>
          </a:p>
          <a:p>
            <a:pPr>
              <a:lnSpc>
                <a:spcPct val="150000"/>
              </a:lnSpc>
              <a:buFont typeface="Wingdings" pitchFamily="2" charset="2"/>
              <a:buChar char="Ø"/>
            </a:pPr>
            <a:r>
              <a:rPr lang="en-IN" sz="2400" dirty="0">
                <a:latin typeface="Times New Roman" pitchFamily="18" charset="0"/>
                <a:cs typeface="Times New Roman" pitchFamily="18" charset="0"/>
              </a:rPr>
              <a:t>Microbiologic factors</a:t>
            </a:r>
          </a:p>
          <a:p>
            <a:pPr>
              <a:lnSpc>
                <a:spcPct val="150000"/>
              </a:lnSpc>
              <a:buFont typeface="Wingdings" pitchFamily="2" charset="2"/>
              <a:buChar char="Ø"/>
            </a:pPr>
            <a:r>
              <a:rPr lang="en-IN" sz="2400" dirty="0">
                <a:latin typeface="Times New Roman" pitchFamily="18" charset="0"/>
                <a:cs typeface="Times New Roman" pitchFamily="18" charset="0"/>
              </a:rPr>
              <a:t>Immunologic factors</a:t>
            </a:r>
          </a:p>
          <a:p>
            <a:pPr>
              <a:lnSpc>
                <a:spcPct val="150000"/>
              </a:lnSpc>
              <a:buFont typeface="Wingdings" pitchFamily="2" charset="2"/>
              <a:buChar char="Ø"/>
            </a:pPr>
            <a:r>
              <a:rPr lang="en-IN" sz="2400" dirty="0">
                <a:latin typeface="Times New Roman" pitchFamily="18" charset="0"/>
                <a:cs typeface="Times New Roman" pitchFamily="18" charset="0"/>
              </a:rPr>
              <a:t>Genetic factors</a:t>
            </a:r>
          </a:p>
          <a:p>
            <a:pPr>
              <a:lnSpc>
                <a:spcPct val="150000"/>
              </a:lnSpc>
              <a:buFont typeface="Wingdings" pitchFamily="2" charset="2"/>
              <a:buChar char="Ø"/>
            </a:pPr>
            <a:r>
              <a:rPr lang="en-IN" sz="2400" dirty="0">
                <a:latin typeface="Times New Roman" pitchFamily="18" charset="0"/>
                <a:cs typeface="Times New Roman" pitchFamily="18" charset="0"/>
              </a:rPr>
              <a:t>Environmental factors</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46</a:t>
            </a:fld>
            <a:endParaRPr lang="en-IN"/>
          </a:p>
        </p:txBody>
      </p:sp>
      <p:sp>
        <p:nvSpPr>
          <p:cNvPr id="5" name="Footer Placeholder 4"/>
          <p:cNvSpPr>
            <a:spLocks noGrp="1"/>
          </p:cNvSpPr>
          <p:nvPr>
            <p:ph type="ftr" sz="quarter" idx="11"/>
          </p:nvPr>
        </p:nvSpPr>
        <p:spPr>
          <a:xfrm>
            <a:off x="2714612" y="6248400"/>
            <a:ext cx="4572032" cy="457200"/>
          </a:xfrm>
        </p:spPr>
        <p:txBody>
          <a:bodyPr/>
          <a:lstStyle/>
          <a:p>
            <a:r>
              <a:rPr lang="en-IN" dirty="0"/>
              <a:t>Carranza-Textbook of clinical </a:t>
            </a:r>
            <a:r>
              <a:rPr lang="en-IN" dirty="0" err="1"/>
              <a:t>periodontology</a:t>
            </a:r>
            <a:r>
              <a:rPr lang="en-IN" dirty="0"/>
              <a:t> 12</a:t>
            </a:r>
            <a:r>
              <a:rPr lang="en-IN" baseline="30000" dirty="0"/>
              <a:t>th</a:t>
            </a:r>
            <a:r>
              <a:rPr lang="en-IN" dirty="0"/>
              <a:t> edition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800" b="1" i="1" dirty="0">
                <a:solidFill>
                  <a:srgbClr val="FFFF00"/>
                </a:solidFill>
                <a:latin typeface="Times New Roman" pitchFamily="18" charset="0"/>
                <a:cs typeface="Times New Roman" pitchFamily="18" charset="0"/>
              </a:rPr>
              <a:t>Microbiologic factors:</a:t>
            </a:r>
          </a:p>
          <a:p>
            <a:pPr>
              <a:buNone/>
            </a:pPr>
            <a:endParaRPr lang="en-IN" sz="2800" b="1" i="1" dirty="0">
              <a:solidFill>
                <a:srgbClr val="FFFF00"/>
              </a:solidFill>
              <a:latin typeface="Times New Roman" pitchFamily="18" charset="0"/>
              <a:cs typeface="Times New Roman" pitchFamily="18" charset="0"/>
            </a:endParaRPr>
          </a:p>
          <a:p>
            <a:pPr marL="342900" lvl="2" indent="-342900">
              <a:lnSpc>
                <a:spcPct val="150000"/>
              </a:lnSpc>
              <a:buSzPct val="80000"/>
              <a:buFont typeface="Arial" pitchFamily="34" charset="0"/>
              <a:buChar char="•"/>
            </a:pPr>
            <a:r>
              <a:rPr lang="en-US" b="1" i="1" dirty="0" err="1">
                <a:solidFill>
                  <a:srgbClr val="00B050"/>
                </a:solidFill>
                <a:latin typeface="Times New Roman" pitchFamily="18" charset="0"/>
                <a:cs typeface="Times New Roman" pitchFamily="18" charset="0"/>
              </a:rPr>
              <a:t>Listgarten</a:t>
            </a:r>
            <a:r>
              <a:rPr lang="en-US" b="1" i="1" dirty="0">
                <a:solidFill>
                  <a:srgbClr val="00B050"/>
                </a:solidFill>
                <a:latin typeface="Times New Roman" pitchFamily="18" charset="0"/>
                <a:cs typeface="Times New Roman" pitchFamily="18" charset="0"/>
              </a:rPr>
              <a:t> 1976, </a:t>
            </a:r>
            <a:r>
              <a:rPr lang="en-US" b="1" i="1" dirty="0" err="1">
                <a:solidFill>
                  <a:srgbClr val="00B050"/>
                </a:solidFill>
                <a:latin typeface="Times New Roman" pitchFamily="18" charset="0"/>
                <a:cs typeface="Times New Roman" pitchFamily="18" charset="0"/>
              </a:rPr>
              <a:t>Westergaard</a:t>
            </a:r>
            <a:r>
              <a:rPr lang="en-US" b="1" i="1" dirty="0">
                <a:solidFill>
                  <a:srgbClr val="00B050"/>
                </a:solidFill>
                <a:latin typeface="Times New Roman" pitchFamily="18" charset="0"/>
                <a:cs typeface="Times New Roman" pitchFamily="18" charset="0"/>
              </a:rPr>
              <a:t> et al. 1978: </a:t>
            </a:r>
            <a:r>
              <a:rPr lang="en-US" dirty="0">
                <a:latin typeface="Times New Roman" pitchFamily="18" charset="0"/>
                <a:cs typeface="Times New Roman" pitchFamily="18" charset="0"/>
              </a:rPr>
              <a:t>Microscopic studies  and demonstrated the presence of a layer of bacterial deposits on the root surface of advanced </a:t>
            </a:r>
            <a:r>
              <a:rPr lang="en-US" dirty="0" err="1">
                <a:latin typeface="Times New Roman" pitchFamily="18" charset="0"/>
                <a:cs typeface="Times New Roman" pitchFamily="18" charset="0"/>
              </a:rPr>
              <a:t>AgP</a:t>
            </a:r>
            <a:r>
              <a:rPr lang="en-US" dirty="0">
                <a:latin typeface="Times New Roman" pitchFamily="18" charset="0"/>
                <a:cs typeface="Times New Roman" pitchFamily="18" charset="0"/>
              </a:rPr>
              <a:t> lesions. </a:t>
            </a:r>
          </a:p>
          <a:p>
            <a:pPr marL="342900" lvl="2" indent="-342900">
              <a:lnSpc>
                <a:spcPct val="150000"/>
              </a:lnSpc>
              <a:buSzPct val="80000"/>
              <a:buFont typeface="Arial" pitchFamily="34" charset="0"/>
              <a:buChar char="•"/>
            </a:pPr>
            <a:r>
              <a:rPr lang="en-US" b="1" i="1" dirty="0">
                <a:solidFill>
                  <a:srgbClr val="00B050"/>
                </a:solidFill>
                <a:latin typeface="Times New Roman" pitchFamily="18" charset="0"/>
                <a:cs typeface="Times New Roman" pitchFamily="18" charset="0"/>
              </a:rPr>
              <a:t>Newman et al. 1976,Slots 1976 ,Newman &amp; </a:t>
            </a:r>
            <a:r>
              <a:rPr lang="en-US" b="1" i="1" dirty="0" err="1">
                <a:solidFill>
                  <a:srgbClr val="00B050"/>
                </a:solidFill>
                <a:latin typeface="Times New Roman" pitchFamily="18" charset="0"/>
                <a:cs typeface="Times New Roman" pitchFamily="18" charset="0"/>
              </a:rPr>
              <a:t>Socransky</a:t>
            </a:r>
            <a:r>
              <a:rPr lang="en-US" b="1" i="1" dirty="0">
                <a:solidFill>
                  <a:srgbClr val="00B050"/>
                </a:solidFill>
                <a:latin typeface="Times New Roman" pitchFamily="18" charset="0"/>
                <a:cs typeface="Times New Roman" pitchFamily="18" charset="0"/>
              </a:rPr>
              <a:t> 1977  </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Gm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organisms comprised approximately </a:t>
            </a:r>
            <a:r>
              <a:rPr lang="en-US" b="1" dirty="0">
                <a:latin typeface="Times New Roman" pitchFamily="18" charset="0"/>
                <a:cs typeface="Times New Roman" pitchFamily="18" charset="0"/>
              </a:rPr>
              <a:t>2/3</a:t>
            </a:r>
            <a:r>
              <a:rPr lang="en-US" dirty="0">
                <a:latin typeface="Times New Roman" pitchFamily="18" charset="0"/>
                <a:cs typeface="Times New Roman" pitchFamily="18" charset="0"/>
              </a:rPr>
              <a:t> of the isolates  and only </a:t>
            </a:r>
            <a:r>
              <a:rPr lang="en-US" b="1" dirty="0">
                <a:latin typeface="Times New Roman" pitchFamily="18" charset="0"/>
                <a:cs typeface="Times New Roman" pitchFamily="18" charset="0"/>
              </a:rPr>
              <a:t>1/3 </a:t>
            </a:r>
            <a:r>
              <a:rPr lang="en-US" dirty="0">
                <a:latin typeface="Times New Roman" pitchFamily="18" charset="0"/>
                <a:cs typeface="Times New Roman" pitchFamily="18" charset="0"/>
              </a:rPr>
              <a:t>of the isolates in control sites.</a:t>
            </a:r>
          </a:p>
          <a:p>
            <a:pPr>
              <a:buNone/>
            </a:pPr>
            <a:endParaRPr lang="en-IN" sz="2800" b="1" i="1"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47</a:t>
            </a:fld>
            <a:endParaRPr lang="en-IN"/>
          </a:p>
        </p:txBody>
      </p:sp>
      <p:sp>
        <p:nvSpPr>
          <p:cNvPr id="6" name="Footer Placeholder 4"/>
          <p:cNvSpPr>
            <a:spLocks noGrp="1"/>
          </p:cNvSpPr>
          <p:nvPr>
            <p:ph type="ftr" sz="quarter" idx="11"/>
          </p:nvPr>
        </p:nvSpPr>
        <p:spPr>
          <a:xfrm>
            <a:off x="2071670" y="6248400"/>
            <a:ext cx="5715040" cy="457200"/>
          </a:xfrm>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5197"/>
          </a:xfrm>
        </p:spPr>
        <p:txBody>
          <a:bodyPr/>
          <a:lstStyle/>
          <a:p>
            <a:pPr>
              <a:lnSpc>
                <a:spcPct val="90000"/>
              </a:lnSpc>
              <a:buFont typeface="Arial" pitchFamily="34" charset="0"/>
              <a:buChar char="•"/>
            </a:pPr>
            <a:endParaRPr lang="en-US" sz="2400" dirty="0">
              <a:latin typeface="Times New Roman" pitchFamily="18" charset="0"/>
              <a:cs typeface="Times New Roman" pitchFamily="18" charset="0"/>
            </a:endParaRPr>
          </a:p>
          <a:p>
            <a:pPr>
              <a:lnSpc>
                <a:spcPct val="90000"/>
              </a:lnSpc>
              <a:buFont typeface="Arial" pitchFamily="34" charset="0"/>
              <a:buChar char="•"/>
            </a:pPr>
            <a:r>
              <a:rPr lang="en-US" sz="2400" dirty="0">
                <a:latin typeface="Times New Roman" pitchFamily="18" charset="0"/>
                <a:cs typeface="Times New Roman" pitchFamily="18" charset="0"/>
              </a:rPr>
              <a:t>The dominant microorganisms in LJP included: </a:t>
            </a:r>
          </a:p>
          <a:p>
            <a:pPr>
              <a:lnSpc>
                <a:spcPct val="90000"/>
              </a:lnSpc>
              <a:buNone/>
            </a:pPr>
            <a:endParaRPr lang="en-US" sz="2400" dirty="0">
              <a:latin typeface="Times New Roman" pitchFamily="18" charset="0"/>
              <a:cs typeface="Times New Roman" pitchFamily="18" charset="0"/>
            </a:endParaRPr>
          </a:p>
          <a:p>
            <a:pPr lvl="1">
              <a:lnSpc>
                <a:spcPct val="150000"/>
              </a:lnSpc>
              <a:buClr>
                <a:srgbClr val="0070C0"/>
              </a:buClr>
              <a:buFont typeface="Wingdings" pitchFamily="2" charset="2"/>
              <a:buChar char="Ø"/>
            </a:pPr>
            <a:r>
              <a:rPr lang="en-US" sz="2400" dirty="0" err="1">
                <a:latin typeface="Times New Roman" pitchFamily="18" charset="0"/>
                <a:cs typeface="Times New Roman" pitchFamily="18" charset="0"/>
              </a:rPr>
              <a:t>Aggregatibacter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actinomycetemcomitans</a:t>
            </a:r>
            <a:endParaRPr lang="en-US" sz="2400" dirty="0">
              <a:latin typeface="Times New Roman" pitchFamily="18" charset="0"/>
              <a:cs typeface="Times New Roman" pitchFamily="18" charset="0"/>
            </a:endParaRPr>
          </a:p>
          <a:p>
            <a:pPr lvl="1">
              <a:lnSpc>
                <a:spcPct val="150000"/>
              </a:lnSpc>
              <a:buClr>
                <a:srgbClr val="0070C0"/>
              </a:buClr>
              <a:buFont typeface="Wingdings" pitchFamily="2" charset="2"/>
              <a:buChar char="Ø"/>
            </a:pPr>
            <a:r>
              <a:rPr lang="en-US" sz="2400" dirty="0" err="1">
                <a:latin typeface="Times New Roman" pitchFamily="18" charset="0"/>
                <a:cs typeface="Times New Roman" pitchFamily="18" charset="0"/>
              </a:rPr>
              <a:t>Capnocytophaga</a:t>
            </a:r>
            <a:r>
              <a:rPr lang="en-US" sz="2400" dirty="0">
                <a:latin typeface="Times New Roman" pitchFamily="18" charset="0"/>
                <a:cs typeface="Times New Roman" pitchFamily="18" charset="0"/>
              </a:rPr>
              <a:t> sp, </a:t>
            </a:r>
          </a:p>
          <a:p>
            <a:pPr lvl="1">
              <a:lnSpc>
                <a:spcPct val="150000"/>
              </a:lnSpc>
              <a:buClr>
                <a:srgbClr val="0070C0"/>
              </a:buClr>
              <a:buFont typeface="Wingdings" pitchFamily="2" charset="2"/>
              <a:buChar char="Ø"/>
            </a:pPr>
            <a:r>
              <a:rPr lang="en-US" sz="2400" dirty="0">
                <a:latin typeface="Times New Roman" pitchFamily="18" charset="0"/>
                <a:cs typeface="Times New Roman" pitchFamily="18" charset="0"/>
              </a:rPr>
              <a:t>E. </a:t>
            </a:r>
            <a:r>
              <a:rPr lang="en-US" sz="2400" dirty="0" err="1">
                <a:latin typeface="Times New Roman" pitchFamily="18" charset="0"/>
                <a:cs typeface="Times New Roman" pitchFamily="18" charset="0"/>
              </a:rPr>
              <a:t>corrodens</a:t>
            </a:r>
            <a:r>
              <a:rPr lang="en-US" sz="2400" dirty="0">
                <a:latin typeface="Times New Roman" pitchFamily="18" charset="0"/>
                <a:cs typeface="Times New Roman" pitchFamily="18" charset="0"/>
              </a:rPr>
              <a:t>, </a:t>
            </a:r>
          </a:p>
          <a:p>
            <a:pPr lvl="1">
              <a:lnSpc>
                <a:spcPct val="150000"/>
              </a:lnSpc>
              <a:buClr>
                <a:srgbClr val="0070C0"/>
              </a:buClr>
              <a:buFont typeface="Wingdings" pitchFamily="2" charset="2"/>
              <a:buChar char="Ø"/>
            </a:pPr>
            <a:r>
              <a:rPr lang="en-US" sz="2400" dirty="0">
                <a:latin typeface="Times New Roman" pitchFamily="18" charset="0"/>
                <a:cs typeface="Times New Roman" pitchFamily="18" charset="0"/>
              </a:rPr>
              <a:t>P. </a:t>
            </a:r>
            <a:r>
              <a:rPr lang="en-US" sz="2400" dirty="0" err="1">
                <a:latin typeface="Times New Roman" pitchFamily="18" charset="0"/>
                <a:cs typeface="Times New Roman" pitchFamily="18" charset="0"/>
              </a:rPr>
              <a:t>intermedia</a:t>
            </a:r>
            <a:r>
              <a:rPr lang="en-US" sz="2400" dirty="0">
                <a:latin typeface="Times New Roman" pitchFamily="18" charset="0"/>
                <a:cs typeface="Times New Roman" pitchFamily="18" charset="0"/>
              </a:rPr>
              <a:t> and </a:t>
            </a:r>
          </a:p>
          <a:p>
            <a:pPr lvl="1">
              <a:lnSpc>
                <a:spcPct val="150000"/>
              </a:lnSpc>
              <a:buClr>
                <a:srgbClr val="0070C0"/>
              </a:buClr>
              <a:buFont typeface="Wingdings" pitchFamily="2" charset="2"/>
              <a:buChar char="Ø"/>
            </a:pPr>
            <a:r>
              <a:rPr lang="en-US" sz="2400" dirty="0">
                <a:latin typeface="Times New Roman" pitchFamily="18" charset="0"/>
                <a:cs typeface="Times New Roman" pitchFamily="18" charset="0"/>
              </a:rPr>
              <a:t>Motile anaerobic rods, such as C. rectus.</a:t>
            </a:r>
          </a:p>
          <a:p>
            <a:pPr lvl="1">
              <a:lnSpc>
                <a:spcPct val="150000"/>
              </a:lnSpc>
              <a:buClr>
                <a:srgbClr val="0070C0"/>
              </a:buClr>
              <a:buFont typeface="Wingdings" pitchFamily="2" charset="2"/>
              <a:buChar char="Ø"/>
            </a:pPr>
            <a:r>
              <a:rPr lang="en-US" sz="2400" dirty="0">
                <a:latin typeface="Times New Roman" pitchFamily="18" charset="0"/>
                <a:cs typeface="Times New Roman" pitchFamily="18" charset="0"/>
              </a:rPr>
              <a:t>Gram-positive isolates were mostly streptococci, </a:t>
            </a:r>
            <a:r>
              <a:rPr lang="en-US" sz="2400" dirty="0" err="1">
                <a:latin typeface="Times New Roman" pitchFamily="18" charset="0"/>
                <a:cs typeface="Times New Roman" pitchFamily="18" charset="0"/>
              </a:rPr>
              <a:t>Actinomycetes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peptostreptococci</a:t>
            </a:r>
            <a:r>
              <a:rPr lang="en-US" sz="2400" dirty="0">
                <a:latin typeface="Times New Roman" pitchFamily="18" charset="0"/>
                <a:cs typeface="Times New Roman" pitchFamily="18" charset="0"/>
              </a:rPr>
              <a:t>. </a:t>
            </a:r>
          </a:p>
          <a:p>
            <a:endParaRPr lang="en-IN" sz="2400"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48</a:t>
            </a:fld>
            <a:endParaRPr lang="en-IN"/>
          </a:p>
        </p:txBody>
      </p:sp>
      <p:sp>
        <p:nvSpPr>
          <p:cNvPr id="6" name="Footer Placeholder 4"/>
          <p:cNvSpPr>
            <a:spLocks noGrp="1"/>
          </p:cNvSpPr>
          <p:nvPr>
            <p:ph type="ftr" sz="quarter" idx="11"/>
          </p:nvPr>
        </p:nvSpPr>
        <p:spPr>
          <a:xfrm>
            <a:off x="2285984" y="6248400"/>
            <a:ext cx="4857784" cy="457200"/>
          </a:xfrm>
        </p:spPr>
        <p:txBody>
          <a:bodyPr/>
          <a:lstStyle/>
          <a:p>
            <a:r>
              <a:rPr lang="en-IN" dirty="0" err="1"/>
              <a:t>Lindhe</a:t>
            </a:r>
            <a:r>
              <a:rPr lang="en-IN" dirty="0"/>
              <a:t> – Textbook of clinical periodontology,5</a:t>
            </a:r>
            <a:r>
              <a:rPr lang="en-IN" baseline="30000" dirty="0"/>
              <a:t>th</a:t>
            </a:r>
            <a:r>
              <a:rPr lang="en-IN" dirty="0"/>
              <a:t> edition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lnSpc>
                <a:spcPct val="130000"/>
              </a:lnSpc>
              <a:buFont typeface="Arial" pitchFamily="34" charset="0"/>
              <a:buChar char="•"/>
            </a:pP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is a Short, facultative anaerobic, non motile,</a:t>
            </a:r>
          </a:p>
          <a:p>
            <a:pPr>
              <a:lnSpc>
                <a:spcPct val="130000"/>
              </a:lnSpc>
              <a:buNone/>
            </a:pPr>
            <a:r>
              <a:rPr lang="en-US" sz="2400" dirty="0">
                <a:latin typeface="Times New Roman" pitchFamily="18" charset="0"/>
                <a:cs typeface="Times New Roman" pitchFamily="18" charset="0"/>
              </a:rPr>
              <a:t>       Gram negative rod shaped bacteria</a:t>
            </a:r>
          </a:p>
          <a:p>
            <a:pPr>
              <a:lnSpc>
                <a:spcPct val="130000"/>
              </a:lnSpc>
              <a:buFont typeface="Arial" pitchFamily="34" charset="0"/>
              <a:buChar char="•"/>
            </a:pPr>
            <a:r>
              <a:rPr lang="en-US" sz="2400" dirty="0">
                <a:latin typeface="Times New Roman" pitchFamily="18" charset="0"/>
                <a:cs typeface="Times New Roman" pitchFamily="18" charset="0"/>
              </a:rPr>
              <a:t>6 Serotypes, serotype b - LAP - </a:t>
            </a:r>
            <a:r>
              <a:rPr lang="en-US" sz="2400" b="1" i="1" dirty="0" err="1">
                <a:solidFill>
                  <a:srgbClr val="00B050"/>
                </a:solidFill>
                <a:latin typeface="Times New Roman" pitchFamily="18" charset="0"/>
                <a:cs typeface="Times New Roman" pitchFamily="18" charset="0"/>
              </a:rPr>
              <a:t>Asikainen</a:t>
            </a:r>
            <a:r>
              <a:rPr lang="en-US" sz="2400" b="1" i="1" dirty="0">
                <a:solidFill>
                  <a:srgbClr val="00B050"/>
                </a:solidFill>
                <a:latin typeface="Times New Roman" pitchFamily="18" charset="0"/>
                <a:cs typeface="Times New Roman" pitchFamily="18" charset="0"/>
              </a:rPr>
              <a:t> et al 1991,</a:t>
            </a:r>
          </a:p>
          <a:p>
            <a:pPr>
              <a:lnSpc>
                <a:spcPct val="130000"/>
              </a:lnSpc>
              <a:buFont typeface="Arial" pitchFamily="34" charset="0"/>
              <a:buChar char="•"/>
            </a:pPr>
            <a:r>
              <a:rPr lang="en-US" sz="2400" b="1" i="1" dirty="0">
                <a:solidFill>
                  <a:srgbClr val="00B050"/>
                </a:solidFill>
                <a:latin typeface="Times New Roman" pitchFamily="18" charset="0"/>
                <a:cs typeface="Times New Roman" pitchFamily="18" charset="0"/>
              </a:rPr>
              <a:t> </a:t>
            </a:r>
            <a:r>
              <a:rPr lang="en-US" sz="2400" b="1" i="1" dirty="0" err="1">
                <a:solidFill>
                  <a:srgbClr val="00B050"/>
                </a:solidFill>
                <a:latin typeface="Times New Roman" pitchFamily="18" charset="0"/>
                <a:cs typeface="Times New Roman" pitchFamily="18" charset="0"/>
              </a:rPr>
              <a:t>Zambon</a:t>
            </a:r>
            <a:r>
              <a:rPr lang="en-US" sz="2400" b="1" i="1" dirty="0">
                <a:solidFill>
                  <a:srgbClr val="00B050"/>
                </a:solidFill>
                <a:latin typeface="Times New Roman" pitchFamily="18" charset="0"/>
                <a:cs typeface="Times New Roman" pitchFamily="18" charset="0"/>
              </a:rPr>
              <a:t> et al 1996</a:t>
            </a:r>
            <a:endParaRPr lang="en-IN" sz="2400" b="1" i="1" dirty="0">
              <a:solidFill>
                <a:srgbClr val="00B050"/>
              </a:solidFill>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49</a:t>
            </a:fld>
            <a:endParaRPr lang="en-IN"/>
          </a:p>
        </p:txBody>
      </p:sp>
      <p:sp>
        <p:nvSpPr>
          <p:cNvPr id="5" name="Footer Placeholder 4"/>
          <p:cNvSpPr>
            <a:spLocks noGrp="1"/>
          </p:cNvSpPr>
          <p:nvPr>
            <p:ph type="ftr" sz="quarter" idx="11"/>
          </p:nvPr>
        </p:nvSpPr>
        <p:spPr>
          <a:xfrm>
            <a:off x="1214414" y="6472262"/>
            <a:ext cx="6072230" cy="457200"/>
          </a:xfrm>
        </p:spPr>
        <p:txBody>
          <a:bodyPr/>
          <a:lstStyle/>
          <a:p>
            <a:r>
              <a:rPr lang="en-IN" dirty="0" err="1"/>
              <a:t>Kononen</a:t>
            </a:r>
            <a:r>
              <a:rPr lang="en-IN" dirty="0"/>
              <a:t> </a:t>
            </a:r>
            <a:r>
              <a:rPr lang="en-IN" dirty="0" err="1"/>
              <a:t>E,Muller</a:t>
            </a:r>
            <a:r>
              <a:rPr lang="en-IN" dirty="0"/>
              <a:t> H. Microbiology of aggressive </a:t>
            </a:r>
            <a:r>
              <a:rPr lang="en-IN" dirty="0" err="1"/>
              <a:t>periodontitis</a:t>
            </a:r>
            <a:r>
              <a:rPr lang="en-IN" dirty="0"/>
              <a:t>. </a:t>
            </a:r>
            <a:r>
              <a:rPr lang="en-IN" dirty="0" err="1"/>
              <a:t>Periodontology</a:t>
            </a:r>
            <a:r>
              <a:rPr lang="en-IN" dirty="0"/>
              <a:t> 2000  2014;65:46–78</a:t>
            </a:r>
          </a:p>
          <a:p>
            <a:endParaRPr lang="en-IN" dirty="0"/>
          </a:p>
        </p:txBody>
      </p:sp>
      <p:pic>
        <p:nvPicPr>
          <p:cNvPr id="7" name="Picture 4" descr="aa_microscope8"/>
          <p:cNvPicPr>
            <a:picLocks noChangeAspect="1" noChangeArrowheads="1"/>
          </p:cNvPicPr>
          <p:nvPr/>
        </p:nvPicPr>
        <p:blipFill>
          <a:blip r:embed="rId2"/>
          <a:srcRect/>
          <a:stretch>
            <a:fillRect/>
          </a:stretch>
        </p:blipFill>
        <p:spPr bwMode="auto">
          <a:xfrm>
            <a:off x="7143768" y="285728"/>
            <a:ext cx="1635554" cy="1071570"/>
          </a:xfrm>
          <a:prstGeom prst="rect">
            <a:avLst/>
          </a:prstGeom>
          <a:noFill/>
          <a:ln w="38100">
            <a:solidFill>
              <a:srgbClr val="000000"/>
            </a:solid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1714480" y="3071810"/>
            <a:ext cx="5572164" cy="323373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143668"/>
          </a:xfrm>
        </p:spPr>
        <p:txBody>
          <a:bodyPr/>
          <a:lstStyle/>
          <a:p>
            <a:pPr>
              <a:buNone/>
            </a:pPr>
            <a:r>
              <a:rPr lang="en-IN" sz="2800" b="1" i="1" dirty="0">
                <a:solidFill>
                  <a:srgbClr val="FFFF00"/>
                </a:solidFill>
                <a:effectLst/>
                <a:latin typeface="Times New Roman" pitchFamily="18" charset="0"/>
                <a:cs typeface="Times New Roman" pitchFamily="18" charset="0"/>
              </a:rPr>
              <a:t>Historical background:</a:t>
            </a:r>
          </a:p>
          <a:p>
            <a:pPr>
              <a:buNone/>
            </a:pPr>
            <a:endParaRPr lang="en-IN" sz="2800" b="1" i="1" dirty="0">
              <a:solidFill>
                <a:srgbClr val="FFFF00"/>
              </a:solidFill>
              <a:effectLst/>
              <a:latin typeface="Times New Roman" pitchFamily="18" charset="0"/>
              <a:cs typeface="Times New Roman" pitchFamily="18" charset="0"/>
            </a:endParaRPr>
          </a:p>
          <a:p>
            <a:pPr>
              <a:lnSpc>
                <a:spcPct val="150000"/>
              </a:lnSpc>
              <a:buFont typeface="Arial" pitchFamily="34" charset="0"/>
              <a:buChar char="•"/>
            </a:pPr>
            <a:r>
              <a:rPr lang="en-US" sz="2400" dirty="0">
                <a:latin typeface="Times New Roman" pitchFamily="18" charset="0"/>
                <a:cs typeface="Times New Roman" pitchFamily="18" charset="0"/>
              </a:rPr>
              <a:t>1923 </a:t>
            </a:r>
            <a:r>
              <a:rPr lang="en-US" sz="2400" b="1" i="1" dirty="0">
                <a:solidFill>
                  <a:srgbClr val="00B050"/>
                </a:solidFill>
                <a:effectLst/>
                <a:latin typeface="Times New Roman" pitchFamily="18" charset="0"/>
                <a:cs typeface="Times New Roman" pitchFamily="18" charset="0"/>
              </a:rPr>
              <a:t>Gottlieb</a:t>
            </a:r>
            <a:r>
              <a:rPr lang="en-US" sz="2400" dirty="0">
                <a:latin typeface="Times New Roman" pitchFamily="18" charset="0"/>
                <a:cs typeface="Times New Roman" pitchFamily="18" charset="0"/>
              </a:rPr>
              <a:t> – </a:t>
            </a:r>
            <a:r>
              <a:rPr lang="en-US" sz="2400" b="1" i="1" dirty="0">
                <a:solidFill>
                  <a:srgbClr val="00B0F0"/>
                </a:solidFill>
                <a:latin typeface="Times New Roman" pitchFamily="18" charset="0"/>
                <a:cs typeface="Times New Roman" pitchFamily="18" charset="0"/>
              </a:rPr>
              <a:t>Diffuse atrophy of the alveolar bone</a:t>
            </a:r>
          </a:p>
          <a:p>
            <a:pPr>
              <a:lnSpc>
                <a:spcPct val="150000"/>
              </a:lnSpc>
              <a:buNone/>
            </a:pPr>
            <a:r>
              <a:rPr lang="en-US" sz="2400" dirty="0">
                <a:latin typeface="Times New Roman" pitchFamily="18" charset="0"/>
                <a:cs typeface="Times New Roman" pitchFamily="18" charset="0"/>
              </a:rPr>
              <a:t>     Loss of collagen fibers in the periodontal ligament ,Replacement by loose connective tissue ,Extensive bone </a:t>
            </a:r>
            <a:r>
              <a:rPr lang="en-US" sz="2400" dirty="0" err="1">
                <a:latin typeface="Times New Roman" pitchFamily="18" charset="0"/>
                <a:cs typeface="Times New Roman" pitchFamily="18" charset="0"/>
              </a:rPr>
              <a:t>resorption</a:t>
            </a:r>
            <a:r>
              <a:rPr lang="en-US" sz="2400" dirty="0">
                <a:latin typeface="Times New Roman" pitchFamily="18" charset="0"/>
                <a:cs typeface="Times New Roman" pitchFamily="18" charset="0"/>
              </a:rPr>
              <a:t>, ,widened PDL, </a:t>
            </a:r>
            <a:r>
              <a:rPr lang="en-US" sz="2400" dirty="0" err="1">
                <a:latin typeface="Times New Roman" pitchFamily="18" charset="0"/>
                <a:cs typeface="Times New Roman" pitchFamily="18" charset="0"/>
              </a:rPr>
              <a:t>gingiva</a:t>
            </a:r>
            <a:r>
              <a:rPr lang="en-US" sz="2400" dirty="0">
                <a:latin typeface="Times New Roman" pitchFamily="18" charset="0"/>
                <a:cs typeface="Times New Roman" pitchFamily="18" charset="0"/>
              </a:rPr>
              <a:t> - not involved. </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1928</a:t>
            </a:r>
            <a:r>
              <a:rPr lang="en-US" sz="2400" i="1" dirty="0">
                <a:solidFill>
                  <a:srgbClr val="00B050"/>
                </a:solidFill>
                <a:latin typeface="Times New Roman" pitchFamily="18" charset="0"/>
                <a:cs typeface="Times New Roman" pitchFamily="18" charset="0"/>
              </a:rPr>
              <a:t> </a:t>
            </a:r>
            <a:r>
              <a:rPr lang="en-US" sz="2400" b="1" i="1" dirty="0">
                <a:solidFill>
                  <a:srgbClr val="00B050"/>
                </a:solidFill>
                <a:latin typeface="Times New Roman" pitchFamily="18" charset="0"/>
                <a:cs typeface="Times New Roman" pitchFamily="18" charset="0"/>
              </a:rPr>
              <a:t>Gottlieb  </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hypothesized as </a:t>
            </a:r>
            <a:r>
              <a:rPr lang="en-US" sz="2400" b="1" dirty="0">
                <a:solidFill>
                  <a:schemeClr val="tx1">
                    <a:lumMod val="75000"/>
                  </a:schemeClr>
                </a:solidFill>
                <a:latin typeface="Times New Roman" pitchFamily="18" charset="0"/>
                <a:cs typeface="Times New Roman" pitchFamily="18" charset="0"/>
              </a:rPr>
              <a:t>Deep </a:t>
            </a:r>
            <a:r>
              <a:rPr lang="en-US" sz="2400" b="1" dirty="0" err="1">
                <a:solidFill>
                  <a:schemeClr val="tx1">
                    <a:lumMod val="75000"/>
                  </a:schemeClr>
                </a:solidFill>
                <a:latin typeface="Times New Roman" pitchFamily="18" charset="0"/>
                <a:cs typeface="Times New Roman" pitchFamily="18" charset="0"/>
              </a:rPr>
              <a:t>cementopathia</a:t>
            </a:r>
            <a:endParaRPr lang="en-US" sz="2400" b="1" dirty="0">
              <a:solidFill>
                <a:schemeClr val="tx1">
                  <a:lumMod val="75000"/>
                </a:schemeClr>
              </a:solidFill>
              <a:latin typeface="Times New Roman" pitchFamily="18" charset="0"/>
              <a:cs typeface="Times New Roman" pitchFamily="18" charset="0"/>
            </a:endParaRPr>
          </a:p>
          <a:p>
            <a:pPr>
              <a:lnSpc>
                <a:spcPct val="150000"/>
              </a:lnSpc>
              <a:buFont typeface="Arial" pitchFamily="34" charset="0"/>
              <a:buChar char="•"/>
            </a:pPr>
            <a:r>
              <a:rPr lang="en-US" sz="2400" b="1" dirty="0">
                <a:latin typeface="Times New Roman" pitchFamily="18" charset="0"/>
                <a:cs typeface="Times New Roman" pitchFamily="18" charset="0"/>
              </a:rPr>
              <a:t>1938</a:t>
            </a:r>
            <a:r>
              <a:rPr lang="en-US" sz="2400" dirty="0">
                <a:latin typeface="Times New Roman" pitchFamily="18" charset="0"/>
                <a:cs typeface="Times New Roman" pitchFamily="18" charset="0"/>
              </a:rPr>
              <a:t>, </a:t>
            </a:r>
            <a:r>
              <a:rPr lang="en-US" sz="2400" b="1" i="1" dirty="0" err="1">
                <a:solidFill>
                  <a:srgbClr val="00B050"/>
                </a:solidFill>
                <a:latin typeface="Times New Roman" pitchFamily="18" charset="0"/>
                <a:cs typeface="Times New Roman" pitchFamily="18" charset="0"/>
              </a:rPr>
              <a:t>Wannenmacher</a:t>
            </a:r>
            <a:r>
              <a:rPr lang="en-US" sz="2400" b="1" i="1" dirty="0">
                <a:solidFill>
                  <a:srgbClr val="00B050"/>
                </a:solidFill>
                <a:latin typeface="Times New Roman" pitchFamily="18" charset="0"/>
                <a:cs typeface="Times New Roman" pitchFamily="18" charset="0"/>
              </a:rPr>
              <a:t> </a:t>
            </a:r>
            <a:r>
              <a:rPr lang="en-US" sz="2400" dirty="0">
                <a:latin typeface="Times New Roman" pitchFamily="18" charset="0"/>
                <a:cs typeface="Times New Roman" pitchFamily="18" charset="0"/>
              </a:rPr>
              <a:t>described  - incisor-first molar involvement  and called the disease as </a:t>
            </a:r>
            <a:r>
              <a:rPr lang="en-US" sz="2400" b="1" i="1" dirty="0">
                <a:solidFill>
                  <a:schemeClr val="hlink"/>
                </a:solidFill>
                <a:latin typeface="Times New Roman" pitchFamily="18" charset="0"/>
                <a:cs typeface="Times New Roman" pitchFamily="18" charset="0"/>
              </a:rPr>
              <a:t>“</a:t>
            </a:r>
            <a:r>
              <a:rPr lang="en-US" sz="2400" b="1" i="1" dirty="0" err="1">
                <a:solidFill>
                  <a:schemeClr val="hlink"/>
                </a:solidFill>
                <a:latin typeface="Times New Roman" pitchFamily="18" charset="0"/>
                <a:cs typeface="Times New Roman" pitchFamily="18" charset="0"/>
              </a:rPr>
              <a:t>Parodontitis</a:t>
            </a:r>
            <a:r>
              <a:rPr lang="en-US" sz="2400" b="1" i="1" dirty="0">
                <a:solidFill>
                  <a:schemeClr val="hlink"/>
                </a:solidFill>
                <a:latin typeface="Times New Roman" pitchFamily="18" charset="0"/>
                <a:cs typeface="Times New Roman" pitchFamily="18" charset="0"/>
              </a:rPr>
              <a:t> </a:t>
            </a:r>
            <a:r>
              <a:rPr lang="en-US" sz="2400" b="1" i="1" dirty="0" err="1">
                <a:solidFill>
                  <a:schemeClr val="hlink"/>
                </a:solidFill>
                <a:latin typeface="Times New Roman" pitchFamily="18" charset="0"/>
                <a:cs typeface="Times New Roman" pitchFamily="18" charset="0"/>
              </a:rPr>
              <a:t>marginalis</a:t>
            </a:r>
            <a:r>
              <a:rPr lang="en-US" sz="2400" b="1" i="1" dirty="0">
                <a:solidFill>
                  <a:schemeClr val="hlink"/>
                </a:solidFill>
                <a:latin typeface="Times New Roman" pitchFamily="18" charset="0"/>
                <a:cs typeface="Times New Roman" pitchFamily="18" charset="0"/>
              </a:rPr>
              <a:t> </a:t>
            </a:r>
            <a:r>
              <a:rPr lang="en-US" sz="2400" b="1" i="1" dirty="0" err="1">
                <a:solidFill>
                  <a:schemeClr val="hlink"/>
                </a:solidFill>
                <a:latin typeface="Times New Roman" pitchFamily="18" charset="0"/>
                <a:cs typeface="Times New Roman" pitchFamily="18" charset="0"/>
              </a:rPr>
              <a:t>progressiva</a:t>
            </a:r>
            <a:r>
              <a:rPr lang="en-US" sz="2400" b="1" i="1" dirty="0">
                <a:solidFill>
                  <a:schemeClr val="hlink"/>
                </a:solidFill>
                <a:latin typeface="Times New Roman" pitchFamily="18" charset="0"/>
                <a:cs typeface="Times New Roman" pitchFamily="18" charset="0"/>
              </a:rPr>
              <a:t>”</a:t>
            </a:r>
            <a:r>
              <a:rPr lang="en-US" sz="2400" dirty="0">
                <a:latin typeface="Times New Roman" pitchFamily="18" charset="0"/>
                <a:cs typeface="Times New Roman" pitchFamily="18" charset="0"/>
              </a:rPr>
              <a:t> in young patients.  He considered this disease as inflammatory process.</a:t>
            </a:r>
          </a:p>
          <a:p>
            <a:pPr>
              <a:lnSpc>
                <a:spcPct val="150000"/>
              </a:lnSpc>
              <a:buFont typeface="Arial" pitchFamily="34" charset="0"/>
              <a:buChar char="•"/>
            </a:pPr>
            <a:endParaRPr lang="en-US" sz="2000" dirty="0">
              <a:latin typeface="Times New Roman" pitchFamily="18" charset="0"/>
              <a:cs typeface="Times New Roman" pitchFamily="18" charset="0"/>
            </a:endParaRPr>
          </a:p>
          <a:p>
            <a:pPr>
              <a:lnSpc>
                <a:spcPct val="150000"/>
              </a:lnSpc>
              <a:buNone/>
            </a:pPr>
            <a:endParaRPr lang="en-US" sz="2000" dirty="0">
              <a:latin typeface="Times New Roman" pitchFamily="18" charset="0"/>
              <a:cs typeface="Times New Roman" pitchFamily="18" charset="0"/>
            </a:endParaRPr>
          </a:p>
          <a:p>
            <a:pPr>
              <a:lnSpc>
                <a:spcPct val="150000"/>
              </a:lnSpc>
            </a:pPr>
            <a:endParaRPr lang="en-US" sz="2000" dirty="0">
              <a:latin typeface="Times New Roman" pitchFamily="18" charset="0"/>
              <a:cs typeface="Times New Roman" pitchFamily="18" charset="0"/>
            </a:endParaRPr>
          </a:p>
          <a:p>
            <a:pPr>
              <a:lnSpc>
                <a:spcPct val="150000"/>
              </a:lnSpc>
            </a:pPr>
            <a:endParaRPr lang="en-IN" sz="1400" dirty="0">
              <a:latin typeface="Times New Roman" pitchFamily="18" charset="0"/>
              <a:cs typeface="Times New Roman" pitchFamily="18" charset="0"/>
            </a:endParaRPr>
          </a:p>
          <a:p>
            <a:pPr>
              <a:buNone/>
            </a:pPr>
            <a:endParaRPr lang="en-IN" sz="2400" dirty="0">
              <a:solidFill>
                <a:srgbClr val="FFFF00"/>
              </a:solidFill>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5</a:t>
            </a:fld>
            <a:endParaRPr lang="en-IN"/>
          </a:p>
        </p:txBody>
      </p:sp>
      <p:sp>
        <p:nvSpPr>
          <p:cNvPr id="6" name="Footer Placeholder 4"/>
          <p:cNvSpPr>
            <a:spLocks noGrp="1"/>
          </p:cNvSpPr>
          <p:nvPr>
            <p:ph type="ftr" sz="quarter" idx="11"/>
          </p:nvPr>
        </p:nvSpPr>
        <p:spPr>
          <a:xfrm>
            <a:off x="3124200" y="6248400"/>
            <a:ext cx="4448196"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r>
              <a:rPr lang="en-US" sz="2400" dirty="0" err="1">
                <a:solidFill>
                  <a:schemeClr val="tx2"/>
                </a:solidFill>
                <a:latin typeface="Times New Roman" pitchFamily="18" charset="0"/>
                <a:cs typeface="Times New Roman" pitchFamily="18" charset="0"/>
              </a:rPr>
              <a:t>A.a</a:t>
            </a:r>
            <a:r>
              <a:rPr lang="en-US" sz="2400" dirty="0">
                <a:solidFill>
                  <a:schemeClr val="tx2"/>
                </a:solidFill>
                <a:latin typeface="Times New Roman" pitchFamily="18" charset="0"/>
                <a:cs typeface="Times New Roman" pitchFamily="18" charset="0"/>
              </a:rPr>
              <a:t> is regarded as a key microorganism in LAP.</a:t>
            </a:r>
          </a:p>
          <a:p>
            <a:endParaRPr lang="en-US" sz="2400" dirty="0">
              <a:solidFill>
                <a:schemeClr val="tx2"/>
              </a:solidFill>
              <a:latin typeface="Times New Roman" pitchFamily="18" charset="0"/>
              <a:cs typeface="Times New Roman" pitchFamily="18" charset="0"/>
            </a:endParaRPr>
          </a:p>
          <a:p>
            <a:pPr>
              <a:buNone/>
            </a:pPr>
            <a:r>
              <a:rPr lang="en-US" sz="2400" dirty="0">
                <a:solidFill>
                  <a:schemeClr val="tx2"/>
                </a:solidFill>
                <a:latin typeface="Times New Roman" pitchFamily="18" charset="0"/>
                <a:cs typeface="Times New Roman" pitchFamily="18" charset="0"/>
              </a:rPr>
              <a:t>   This link is based on the four lines of  evidence: </a:t>
            </a:r>
            <a:r>
              <a:rPr lang="en-US" sz="2400" b="1" i="1" dirty="0">
                <a:solidFill>
                  <a:srgbClr val="00B050"/>
                </a:solidFill>
                <a:latin typeface="Times New Roman" pitchFamily="18" charset="0"/>
                <a:cs typeface="Times New Roman" pitchFamily="18" charset="0"/>
              </a:rPr>
              <a:t>(</a:t>
            </a:r>
            <a:r>
              <a:rPr lang="en-US" sz="2400" b="1" i="1" dirty="0" err="1">
                <a:solidFill>
                  <a:srgbClr val="00B050"/>
                </a:solidFill>
                <a:latin typeface="Times New Roman" pitchFamily="18" charset="0"/>
                <a:cs typeface="Times New Roman" pitchFamily="18" charset="0"/>
              </a:rPr>
              <a:t>Socransky</a:t>
            </a:r>
            <a:r>
              <a:rPr lang="en-US" sz="2400" b="1" i="1" dirty="0">
                <a:solidFill>
                  <a:srgbClr val="00B050"/>
                </a:solidFill>
                <a:latin typeface="Times New Roman" pitchFamily="18" charset="0"/>
                <a:cs typeface="Times New Roman" pitchFamily="18" charset="0"/>
              </a:rPr>
              <a:t> and </a:t>
            </a:r>
            <a:r>
              <a:rPr lang="en-US" sz="2400" b="1" i="1" dirty="0" err="1">
                <a:solidFill>
                  <a:srgbClr val="00B050"/>
                </a:solidFill>
                <a:latin typeface="Times New Roman" pitchFamily="18" charset="0"/>
                <a:cs typeface="Times New Roman" pitchFamily="18" charset="0"/>
              </a:rPr>
              <a:t>Haffajee</a:t>
            </a:r>
            <a:r>
              <a:rPr lang="en-US" sz="2400" b="1" i="1" dirty="0">
                <a:solidFill>
                  <a:srgbClr val="00B050"/>
                </a:solidFill>
                <a:latin typeface="Times New Roman" pitchFamily="18" charset="0"/>
                <a:cs typeface="Times New Roman" pitchFamily="18" charset="0"/>
              </a:rPr>
              <a:t> 1992)&amp; (</a:t>
            </a:r>
            <a:r>
              <a:rPr lang="en-US" sz="2400" b="1" i="1" dirty="0" err="1">
                <a:solidFill>
                  <a:srgbClr val="00B050"/>
                </a:solidFill>
                <a:latin typeface="Times New Roman" pitchFamily="18" charset="0"/>
                <a:cs typeface="Times New Roman" pitchFamily="18" charset="0"/>
              </a:rPr>
              <a:t>Tonetti</a:t>
            </a:r>
            <a:r>
              <a:rPr lang="en-US" sz="2400" b="1" i="1" dirty="0">
                <a:solidFill>
                  <a:srgbClr val="00B050"/>
                </a:solidFill>
                <a:latin typeface="Times New Roman" pitchFamily="18" charset="0"/>
                <a:cs typeface="Times New Roman" pitchFamily="18" charset="0"/>
              </a:rPr>
              <a:t> &amp;</a:t>
            </a:r>
            <a:r>
              <a:rPr lang="en-US" sz="2400" b="1" i="1" dirty="0" err="1">
                <a:solidFill>
                  <a:srgbClr val="00B050"/>
                </a:solidFill>
                <a:latin typeface="Times New Roman" pitchFamily="18" charset="0"/>
                <a:cs typeface="Times New Roman" pitchFamily="18" charset="0"/>
              </a:rPr>
              <a:t>Mombelli</a:t>
            </a:r>
            <a:r>
              <a:rPr lang="en-US" sz="2400" b="1" i="1" dirty="0">
                <a:solidFill>
                  <a:srgbClr val="00B050"/>
                </a:solidFill>
                <a:latin typeface="Times New Roman" pitchFamily="18" charset="0"/>
                <a:cs typeface="Times New Roman" pitchFamily="18" charset="0"/>
              </a:rPr>
              <a:t> 1999)</a:t>
            </a:r>
          </a:p>
          <a:p>
            <a:pPr>
              <a:buNone/>
            </a:pPr>
            <a:endParaRPr lang="en-US" sz="2400" dirty="0">
              <a:solidFill>
                <a:schemeClr val="tx2"/>
              </a:solidFill>
              <a:latin typeface="Times New Roman" pitchFamily="18" charset="0"/>
              <a:cs typeface="Times New Roman" pitchFamily="18" charset="0"/>
            </a:endParaRPr>
          </a:p>
          <a:p>
            <a:pPr>
              <a:buNone/>
            </a:pPr>
            <a:r>
              <a:rPr lang="en-US" sz="2400" dirty="0">
                <a:solidFill>
                  <a:schemeClr val="tx2"/>
                </a:solidFill>
                <a:latin typeface="Times New Roman" pitchFamily="18" charset="0"/>
                <a:cs typeface="Times New Roman" pitchFamily="18" charset="0"/>
              </a:rPr>
              <a:t>1.  A. a is found in high frequency (approximately 90%) in lesions characteristic of LAP.  Elevated levels of A. a. is often observed at the disease sites - </a:t>
            </a:r>
            <a:r>
              <a:rPr lang="en-US" sz="2400" b="1" i="1" dirty="0" err="1">
                <a:solidFill>
                  <a:srgbClr val="00B050"/>
                </a:solidFill>
                <a:latin typeface="Times New Roman" pitchFamily="18" charset="0"/>
                <a:cs typeface="Times New Roman" pitchFamily="18" charset="0"/>
              </a:rPr>
              <a:t>Haffajee</a:t>
            </a:r>
            <a:r>
              <a:rPr lang="en-US" sz="2400" b="1" i="1" dirty="0">
                <a:solidFill>
                  <a:srgbClr val="00B050"/>
                </a:solidFill>
                <a:latin typeface="Times New Roman" pitchFamily="18" charset="0"/>
                <a:cs typeface="Times New Roman" pitchFamily="18" charset="0"/>
              </a:rPr>
              <a:t> et al. 1984,Mandell et al. 1987</a:t>
            </a:r>
          </a:p>
          <a:p>
            <a:pPr>
              <a:buNone/>
            </a:pPr>
            <a:endParaRPr lang="en-US" sz="2400" dirty="0">
              <a:solidFill>
                <a:schemeClr val="tx2"/>
              </a:solidFill>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2.Demonstration of virulence factors: A. a produces a number of potentially pathogenic substances, including a </a:t>
            </a:r>
            <a:r>
              <a:rPr lang="en-US" sz="2400" dirty="0" err="1">
                <a:latin typeface="Times New Roman" pitchFamily="18" charset="0"/>
                <a:cs typeface="Times New Roman" pitchFamily="18" charset="0"/>
              </a:rPr>
              <a:t>leukotoxin</a:t>
            </a:r>
            <a:r>
              <a:rPr lang="en-US" sz="2400" dirty="0">
                <a:latin typeface="Times New Roman" pitchFamily="18" charset="0"/>
                <a:cs typeface="Times New Roman" pitchFamily="18" charset="0"/>
              </a:rPr>
              <a:t> that may contribute to the disease process - </a:t>
            </a:r>
            <a:r>
              <a:rPr lang="en-US" sz="2400" b="1" i="1" dirty="0" err="1">
                <a:solidFill>
                  <a:srgbClr val="00B050"/>
                </a:solidFill>
                <a:latin typeface="Times New Roman" pitchFamily="18" charset="0"/>
                <a:cs typeface="Times New Roman" pitchFamily="18" charset="0"/>
              </a:rPr>
              <a:t>Zambon</a:t>
            </a:r>
            <a:r>
              <a:rPr lang="en-US" sz="2400" b="1" i="1" dirty="0">
                <a:solidFill>
                  <a:srgbClr val="00B050"/>
                </a:solidFill>
                <a:latin typeface="Times New Roman" pitchFamily="18" charset="0"/>
                <a:cs typeface="Times New Roman" pitchFamily="18" charset="0"/>
              </a:rPr>
              <a:t> et al 1988, Slots &amp; </a:t>
            </a:r>
            <a:r>
              <a:rPr lang="en-US" sz="2400" b="1" i="1" dirty="0" err="1">
                <a:solidFill>
                  <a:srgbClr val="00B050"/>
                </a:solidFill>
                <a:latin typeface="Times New Roman" pitchFamily="18" charset="0"/>
                <a:cs typeface="Times New Roman" pitchFamily="18" charset="0"/>
              </a:rPr>
              <a:t>Schonfeld</a:t>
            </a:r>
            <a:r>
              <a:rPr lang="en-US" sz="2400" b="1" i="1" dirty="0">
                <a:solidFill>
                  <a:srgbClr val="00B050"/>
                </a:solidFill>
                <a:latin typeface="Times New Roman" pitchFamily="18" charset="0"/>
                <a:cs typeface="Times New Roman" pitchFamily="18" charset="0"/>
              </a:rPr>
              <a:t> 1991</a:t>
            </a:r>
          </a:p>
          <a:p>
            <a:pPr>
              <a:buNone/>
            </a:pPr>
            <a:endParaRPr lang="en-IN" sz="2400"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50</a:t>
            </a:fld>
            <a:endParaRPr lang="en-IN"/>
          </a:p>
        </p:txBody>
      </p:sp>
      <p:sp>
        <p:nvSpPr>
          <p:cNvPr id="5" name="Footer Placeholder 4"/>
          <p:cNvSpPr>
            <a:spLocks noGrp="1"/>
          </p:cNvSpPr>
          <p:nvPr>
            <p:ph type="ftr" sz="quarter" idx="11"/>
          </p:nvPr>
        </p:nvSpPr>
        <p:spPr>
          <a:xfrm>
            <a:off x="2143108" y="6400800"/>
            <a:ext cx="4714908"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lnSpc>
                <a:spcPct val="120000"/>
              </a:lnSpc>
              <a:buNone/>
            </a:pPr>
            <a:r>
              <a:rPr lang="en-US" sz="2400" dirty="0">
                <a:latin typeface="Times New Roman" pitchFamily="18" charset="0"/>
                <a:cs typeface="Times New Roman" pitchFamily="18" charset="0"/>
              </a:rPr>
              <a:t>3.  Immune responses: Patients with the LAP have significantly elevated serum antibody titers to </a:t>
            </a:r>
            <a:r>
              <a:rPr lang="en-US" sz="2400" dirty="0" err="1">
                <a:latin typeface="Times New Roman" pitchFamily="18" charset="0"/>
                <a:cs typeface="Times New Roman" pitchFamily="18" charset="0"/>
              </a:rPr>
              <a:t>A.a</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 - </a:t>
            </a:r>
            <a:r>
              <a:rPr lang="en-US" sz="2400" b="1" i="1" dirty="0" err="1">
                <a:solidFill>
                  <a:srgbClr val="00B050"/>
                </a:solidFill>
                <a:latin typeface="Times New Roman" pitchFamily="18" charset="0"/>
                <a:cs typeface="Times New Roman" pitchFamily="18" charset="0"/>
              </a:rPr>
              <a:t>Genco</a:t>
            </a:r>
            <a:r>
              <a:rPr lang="en-US" sz="2400" b="1" i="1" dirty="0">
                <a:solidFill>
                  <a:srgbClr val="00B050"/>
                </a:solidFill>
                <a:latin typeface="Times New Roman" pitchFamily="18" charset="0"/>
                <a:cs typeface="Times New Roman" pitchFamily="18" charset="0"/>
              </a:rPr>
              <a:t> et al in 1985, </a:t>
            </a:r>
            <a:r>
              <a:rPr lang="en-US" sz="2400" b="1" i="1" dirty="0" err="1">
                <a:solidFill>
                  <a:srgbClr val="00B050"/>
                </a:solidFill>
                <a:latin typeface="Times New Roman" pitchFamily="18" charset="0"/>
                <a:cs typeface="Times New Roman" pitchFamily="18" charset="0"/>
              </a:rPr>
              <a:t>Mandell</a:t>
            </a:r>
            <a:r>
              <a:rPr lang="en-US" sz="2400" b="1" i="1" dirty="0">
                <a:solidFill>
                  <a:srgbClr val="00B050"/>
                </a:solidFill>
                <a:latin typeface="Times New Roman" pitchFamily="18" charset="0"/>
                <a:cs typeface="Times New Roman" pitchFamily="18" charset="0"/>
              </a:rPr>
              <a:t> et al. 1977; </a:t>
            </a:r>
            <a:r>
              <a:rPr lang="en-US" sz="2400" b="1" i="1" dirty="0" err="1">
                <a:solidFill>
                  <a:srgbClr val="00B050"/>
                </a:solidFill>
                <a:latin typeface="Times New Roman" pitchFamily="18" charset="0"/>
                <a:cs typeface="Times New Roman" pitchFamily="18" charset="0"/>
              </a:rPr>
              <a:t>Sandholm</a:t>
            </a:r>
            <a:r>
              <a:rPr lang="en-US" sz="2400" b="1" i="1" dirty="0">
                <a:solidFill>
                  <a:srgbClr val="00B050"/>
                </a:solidFill>
                <a:latin typeface="Times New Roman" pitchFamily="18" charset="0"/>
                <a:cs typeface="Times New Roman" pitchFamily="18" charset="0"/>
              </a:rPr>
              <a:t> et al. 1987</a:t>
            </a:r>
          </a:p>
          <a:p>
            <a:pPr>
              <a:lnSpc>
                <a:spcPct val="120000"/>
              </a:lnSpc>
            </a:pPr>
            <a:endParaRPr lang="en-US" sz="2400" dirty="0">
              <a:latin typeface="Times New Roman" pitchFamily="18" charset="0"/>
              <a:cs typeface="Times New Roman" pitchFamily="18" charset="0"/>
            </a:endParaRPr>
          </a:p>
          <a:p>
            <a:pPr>
              <a:lnSpc>
                <a:spcPct val="120000"/>
              </a:lnSpc>
              <a:buNone/>
            </a:pPr>
            <a:r>
              <a:rPr lang="en-US" sz="2400" dirty="0">
                <a:latin typeface="Times New Roman" pitchFamily="18" charset="0"/>
                <a:cs typeface="Times New Roman" pitchFamily="18" charset="0"/>
              </a:rPr>
              <a:t>4.  Clinical studies show a correlation between treatment outcomes &amp; </a:t>
            </a:r>
            <a:r>
              <a:rPr lang="en-US" sz="2400" dirty="0" err="1">
                <a:latin typeface="Times New Roman" pitchFamily="18" charset="0"/>
                <a:cs typeface="Times New Roman" pitchFamily="18" charset="0"/>
              </a:rPr>
              <a:t>subgingival</a:t>
            </a:r>
            <a:r>
              <a:rPr lang="en-US" sz="2400" dirty="0">
                <a:latin typeface="Times New Roman" pitchFamily="18" charset="0"/>
                <a:cs typeface="Times New Roman" pitchFamily="18" charset="0"/>
              </a:rPr>
              <a:t> load of A. a after therapy: unsuccessful treatment outcomes - a failure in reducing </a:t>
            </a:r>
            <a:r>
              <a:rPr lang="en-US" sz="2400" dirty="0" err="1">
                <a:latin typeface="Times New Roman" pitchFamily="18" charset="0"/>
                <a:cs typeface="Times New Roman" pitchFamily="18" charset="0"/>
              </a:rPr>
              <a:t>subgingival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laods</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 - </a:t>
            </a:r>
            <a:r>
              <a:rPr lang="en-US" sz="2400" b="1" i="1" dirty="0">
                <a:solidFill>
                  <a:srgbClr val="00B050"/>
                </a:solidFill>
                <a:latin typeface="Times New Roman" pitchFamily="18" charset="0"/>
                <a:cs typeface="Times New Roman" pitchFamily="18" charset="0"/>
              </a:rPr>
              <a:t>Slots &amp; </a:t>
            </a:r>
            <a:r>
              <a:rPr lang="en-US" sz="2400" b="1" i="1" dirty="0" err="1">
                <a:solidFill>
                  <a:srgbClr val="00B050"/>
                </a:solidFill>
                <a:latin typeface="Times New Roman" pitchFamily="18" charset="0"/>
                <a:cs typeface="Times New Roman" pitchFamily="18" charset="0"/>
              </a:rPr>
              <a:t>Rosling</a:t>
            </a:r>
            <a:r>
              <a:rPr lang="en-US" sz="2400" b="1" i="1" dirty="0">
                <a:solidFill>
                  <a:srgbClr val="00B050"/>
                </a:solidFill>
                <a:latin typeface="Times New Roman" pitchFamily="18" charset="0"/>
                <a:cs typeface="Times New Roman" pitchFamily="18" charset="0"/>
              </a:rPr>
              <a:t> 1983, </a:t>
            </a:r>
            <a:r>
              <a:rPr lang="en-US" sz="2400" b="1" i="1" dirty="0" err="1">
                <a:solidFill>
                  <a:srgbClr val="00B050"/>
                </a:solidFill>
                <a:latin typeface="Times New Roman" pitchFamily="18" charset="0"/>
                <a:cs typeface="Times New Roman" pitchFamily="18" charset="0"/>
              </a:rPr>
              <a:t>Haffajee</a:t>
            </a:r>
            <a:r>
              <a:rPr lang="en-US" sz="2400" b="1" i="1" dirty="0">
                <a:solidFill>
                  <a:srgbClr val="00B050"/>
                </a:solidFill>
                <a:latin typeface="Times New Roman" pitchFamily="18" charset="0"/>
                <a:cs typeface="Times New Roman" pitchFamily="18" charset="0"/>
              </a:rPr>
              <a:t> et al. 1984; </a:t>
            </a:r>
            <a:r>
              <a:rPr lang="en-US" sz="2400" b="1" i="1" dirty="0" err="1">
                <a:solidFill>
                  <a:srgbClr val="00B050"/>
                </a:solidFill>
                <a:latin typeface="Times New Roman" pitchFamily="18" charset="0"/>
                <a:cs typeface="Times New Roman" pitchFamily="18" charset="0"/>
              </a:rPr>
              <a:t>Preus</a:t>
            </a:r>
            <a:r>
              <a:rPr lang="en-US" sz="2400" b="1" i="1" dirty="0">
                <a:solidFill>
                  <a:srgbClr val="00B050"/>
                </a:solidFill>
                <a:latin typeface="Times New Roman" pitchFamily="18" charset="0"/>
                <a:cs typeface="Times New Roman" pitchFamily="18" charset="0"/>
              </a:rPr>
              <a:t> 1988</a:t>
            </a:r>
          </a:p>
          <a:p>
            <a:pPr>
              <a:buNone/>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51</a:t>
            </a:fld>
            <a:endParaRPr lang="en-IN"/>
          </a:p>
        </p:txBody>
      </p:sp>
      <p:sp>
        <p:nvSpPr>
          <p:cNvPr id="5" name="Footer Placeholder 4"/>
          <p:cNvSpPr>
            <a:spLocks noGrp="1"/>
          </p:cNvSpPr>
          <p:nvPr>
            <p:ph type="ftr" sz="quarter" idx="11"/>
          </p:nvPr>
        </p:nvSpPr>
        <p:spPr>
          <a:xfrm>
            <a:off x="1928794" y="6400800"/>
            <a:ext cx="5214974"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lnSpc>
                <a:spcPct val="150000"/>
              </a:lnSpc>
              <a:buFont typeface="Arial" pitchFamily="34" charset="0"/>
              <a:buChar char="•"/>
            </a:pPr>
            <a:r>
              <a:rPr lang="en-US" sz="2400" dirty="0">
                <a:latin typeface="Times New Roman" pitchFamily="18" charset="0"/>
                <a:cs typeface="Times New Roman" pitchFamily="18" charset="0"/>
              </a:rPr>
              <a:t>Generalized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(GAP), has been  associated with: </a:t>
            </a:r>
          </a:p>
          <a:p>
            <a:pPr lvl="1">
              <a:lnSpc>
                <a:spcPct val="150000"/>
              </a:lnSpc>
              <a:buClr>
                <a:srgbClr val="00FFFF"/>
              </a:buClr>
              <a:buFont typeface="Wingdings" pitchFamily="2" charset="2"/>
              <a:buChar char="Ø"/>
            </a:pPr>
            <a:r>
              <a:rPr lang="en-US" sz="2400" dirty="0" err="1">
                <a:latin typeface="Times New Roman" pitchFamily="18" charset="0"/>
                <a:cs typeface="Times New Roman" pitchFamily="18" charset="0"/>
              </a:rPr>
              <a:t>Porphyromonas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gingivalis</a:t>
            </a:r>
            <a:r>
              <a:rPr lang="en-US" sz="2400" dirty="0">
                <a:latin typeface="Times New Roman" pitchFamily="18" charset="0"/>
                <a:cs typeface="Times New Roman" pitchFamily="18" charset="0"/>
              </a:rPr>
              <a:t>, </a:t>
            </a:r>
          </a:p>
          <a:p>
            <a:pPr lvl="1">
              <a:lnSpc>
                <a:spcPct val="150000"/>
              </a:lnSpc>
              <a:buClr>
                <a:srgbClr val="00FFFF"/>
              </a:buClr>
              <a:buFont typeface="Wingdings" pitchFamily="2" charset="2"/>
              <a:buChar char="Ø"/>
            </a:pPr>
            <a:r>
              <a:rPr lang="en-US" sz="2400" dirty="0" err="1">
                <a:latin typeface="Times New Roman" pitchFamily="18" charset="0"/>
                <a:cs typeface="Times New Roman" pitchFamily="18" charset="0"/>
              </a:rPr>
              <a:t>Bacteroides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forsythus</a:t>
            </a:r>
            <a:r>
              <a:rPr lang="en-US" sz="2400" dirty="0">
                <a:latin typeface="Times New Roman" pitchFamily="18" charset="0"/>
                <a:cs typeface="Times New Roman" pitchFamily="18" charset="0"/>
              </a:rPr>
              <a:t> and </a:t>
            </a:r>
          </a:p>
          <a:p>
            <a:pPr lvl="1">
              <a:lnSpc>
                <a:spcPct val="150000"/>
              </a:lnSpc>
              <a:buClr>
                <a:srgbClr val="00FFFF"/>
              </a:buClr>
              <a:buFont typeface="Wingdings" pitchFamily="2" charset="2"/>
              <a:buChar char="Ø"/>
            </a:pP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a:t>
            </a:r>
          </a:p>
          <a:p>
            <a:pPr lvl="1">
              <a:lnSpc>
                <a:spcPct val="150000"/>
              </a:lnSpc>
              <a:buClr>
                <a:srgbClr val="00FFFF"/>
              </a:buClr>
              <a:buFont typeface="Wingdings" pitchFamily="2" charset="2"/>
              <a:buChar char="Ø"/>
            </a:pPr>
            <a:r>
              <a:rPr lang="en-US" sz="2400" dirty="0">
                <a:latin typeface="Times New Roman" pitchFamily="18" charset="0"/>
                <a:cs typeface="Times New Roman" pitchFamily="18" charset="0"/>
              </a:rPr>
              <a:t>Non-responding lesions often contain P. </a:t>
            </a:r>
            <a:r>
              <a:rPr lang="en-US" sz="2400" dirty="0" err="1">
                <a:latin typeface="Times New Roman" pitchFamily="18" charset="0"/>
                <a:cs typeface="Times New Roman" pitchFamily="18" charset="0"/>
              </a:rPr>
              <a:t>gingivalis</a:t>
            </a:r>
            <a:r>
              <a:rPr lang="en-US" sz="2400" dirty="0">
                <a:latin typeface="Times New Roman" pitchFamily="18" charset="0"/>
                <a:cs typeface="Times New Roman" pitchFamily="18" charset="0"/>
              </a:rPr>
              <a:t> in elevated proportions</a:t>
            </a:r>
            <a:endParaRPr lang="en-IN" sz="2400" dirty="0">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52</a:t>
            </a:fld>
            <a:endParaRPr lang="en-IN"/>
          </a:p>
        </p:txBody>
      </p:sp>
      <p:sp>
        <p:nvSpPr>
          <p:cNvPr id="7" name="Footer Placeholder 4"/>
          <p:cNvSpPr>
            <a:spLocks noGrp="1"/>
          </p:cNvSpPr>
          <p:nvPr>
            <p:ph type="ftr" sz="quarter" idx="11"/>
          </p:nvPr>
        </p:nvSpPr>
        <p:spPr>
          <a:xfrm>
            <a:off x="1785918" y="6472262"/>
            <a:ext cx="5786478"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401080" cy="5929354"/>
          </a:xfrm>
        </p:spPr>
        <p:txBody>
          <a:bodyPr/>
          <a:lstStyle/>
          <a:p>
            <a:pPr>
              <a:buNone/>
            </a:pPr>
            <a:r>
              <a:rPr lang="en-IN" sz="2400" b="1" i="1" dirty="0" err="1">
                <a:solidFill>
                  <a:srgbClr val="FFFF00"/>
                </a:solidFill>
                <a:latin typeface="Times New Roman" pitchFamily="18" charset="0"/>
                <a:cs typeface="Times New Roman" pitchFamily="18" charset="0"/>
              </a:rPr>
              <a:t>Porphyromonas</a:t>
            </a:r>
            <a:r>
              <a:rPr lang="en-IN" sz="2400" b="1" i="1" dirty="0">
                <a:solidFill>
                  <a:srgbClr val="FFFF00"/>
                </a:solidFill>
                <a:latin typeface="Times New Roman" pitchFamily="18" charset="0"/>
                <a:cs typeface="Times New Roman" pitchFamily="18" charset="0"/>
              </a:rPr>
              <a:t> </a:t>
            </a:r>
            <a:r>
              <a:rPr lang="en-IN" sz="2400" b="1" i="1" dirty="0" err="1">
                <a:solidFill>
                  <a:srgbClr val="FFFF00"/>
                </a:solidFill>
                <a:latin typeface="Times New Roman" pitchFamily="18" charset="0"/>
                <a:cs typeface="Times New Roman" pitchFamily="18" charset="0"/>
              </a:rPr>
              <a:t>gingivalis</a:t>
            </a:r>
            <a:r>
              <a:rPr lang="en-IN" sz="2400" b="1" i="1" dirty="0">
                <a:solidFill>
                  <a:srgbClr val="FFFF00"/>
                </a:solidFill>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Gram –</a:t>
            </a:r>
            <a:r>
              <a:rPr lang="en-US" sz="2400" dirty="0" err="1">
                <a:latin typeface="Times New Roman" pitchFamily="18" charset="0"/>
                <a:cs typeface="Times New Roman" pitchFamily="18" charset="0"/>
              </a:rPr>
              <a:t>ve,Obligatory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anaerobe,Fastidious</a:t>
            </a:r>
            <a:r>
              <a:rPr lang="en-US" sz="2400" dirty="0">
                <a:latin typeface="Times New Roman" pitchFamily="18" charset="0"/>
                <a:cs typeface="Times New Roman" pitchFamily="18" charset="0"/>
              </a:rPr>
              <a:t>,</a:t>
            </a:r>
          </a:p>
          <a:p>
            <a:pPr>
              <a:lnSpc>
                <a:spcPct val="150000"/>
              </a:lnSpc>
              <a:buNone/>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Asaccharolytic,Non</a:t>
            </a:r>
            <a:r>
              <a:rPr lang="en-US" sz="2400" dirty="0">
                <a:latin typeface="Times New Roman" pitchFamily="18" charset="0"/>
                <a:cs typeface="Times New Roman" pitchFamily="18" charset="0"/>
              </a:rPr>
              <a:t> spore forming</a:t>
            </a:r>
          </a:p>
          <a:p>
            <a:pPr>
              <a:lnSpc>
                <a:spcPct val="150000"/>
              </a:lnSpc>
              <a:buNone/>
              <a:defRPr/>
            </a:pPr>
            <a:r>
              <a:rPr lang="en-US" sz="2400" dirty="0">
                <a:latin typeface="Times New Roman" pitchFamily="18" charset="0"/>
                <a:cs typeface="Times New Roman" pitchFamily="18" charset="0"/>
              </a:rPr>
              <a:t>Virulence factors – </a:t>
            </a:r>
            <a:r>
              <a:rPr lang="en-US" sz="2400" dirty="0" err="1">
                <a:latin typeface="Times New Roman" pitchFamily="18" charset="0"/>
                <a:cs typeface="Times New Roman" pitchFamily="18" charset="0"/>
              </a:rPr>
              <a:t>LPS,gingipains,fimbriae</a:t>
            </a:r>
            <a:endParaRPr lang="en-US" sz="2400" dirty="0">
              <a:latin typeface="Times New Roman" pitchFamily="18" charset="0"/>
              <a:cs typeface="Times New Roman" pitchFamily="18" charset="0"/>
            </a:endParaRPr>
          </a:p>
          <a:p>
            <a:pPr>
              <a:lnSpc>
                <a:spcPct val="90000"/>
              </a:lnSpc>
              <a:defRPr/>
            </a:pPr>
            <a:endParaRPr lang="en-IN" dirty="0"/>
          </a:p>
        </p:txBody>
      </p:sp>
      <p:sp>
        <p:nvSpPr>
          <p:cNvPr id="4" name="Footer Placeholder 3"/>
          <p:cNvSpPr>
            <a:spLocks noGrp="1"/>
          </p:cNvSpPr>
          <p:nvPr>
            <p:ph type="ftr" sz="quarter" idx="11"/>
          </p:nvPr>
        </p:nvSpPr>
        <p:spPr>
          <a:xfrm>
            <a:off x="285720" y="6615138"/>
            <a:ext cx="7858180" cy="457200"/>
          </a:xfrm>
        </p:spPr>
        <p:txBody>
          <a:bodyPr/>
          <a:lstStyle/>
          <a:p>
            <a:r>
              <a:rPr lang="en-US" dirty="0"/>
              <a:t>Holt SC, </a:t>
            </a:r>
            <a:r>
              <a:rPr lang="en-US" dirty="0" err="1"/>
              <a:t>Kesavulu</a:t>
            </a:r>
            <a:r>
              <a:rPr lang="en-US" dirty="0"/>
              <a:t> L, Walker S, </a:t>
            </a:r>
            <a:r>
              <a:rPr lang="en-US" dirty="0" err="1"/>
              <a:t>Genco</a:t>
            </a:r>
            <a:r>
              <a:rPr lang="en-US" dirty="0"/>
              <a:t> CA. Virulence factors of </a:t>
            </a:r>
            <a:r>
              <a:rPr lang="en-US" dirty="0" err="1"/>
              <a:t>Porphyromonas</a:t>
            </a:r>
            <a:r>
              <a:rPr lang="en-US" dirty="0"/>
              <a:t> </a:t>
            </a:r>
            <a:r>
              <a:rPr lang="en-US" dirty="0" err="1"/>
              <a:t>gingivalis</a:t>
            </a:r>
            <a:r>
              <a:rPr lang="en-US" dirty="0"/>
              <a:t>. </a:t>
            </a:r>
            <a:r>
              <a:rPr lang="en-US" dirty="0" err="1"/>
              <a:t>Periodontol</a:t>
            </a:r>
            <a:r>
              <a:rPr lang="en-US" dirty="0"/>
              <a:t> 2000 1999; 20:168–238</a:t>
            </a:r>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53</a:t>
            </a:fld>
            <a:endParaRPr lang="en-IN"/>
          </a:p>
        </p:txBody>
      </p:sp>
      <p:pic>
        <p:nvPicPr>
          <p:cNvPr id="6" name="Picture 3" descr="C:\Users\sanju\Pictures\gram.PNG"/>
          <p:cNvPicPr>
            <a:picLocks noChangeAspect="1" noChangeArrowheads="1"/>
          </p:cNvPicPr>
          <p:nvPr/>
        </p:nvPicPr>
        <p:blipFill>
          <a:blip r:embed="rId2" cstate="print"/>
          <a:srcRect/>
          <a:stretch>
            <a:fillRect/>
          </a:stretch>
        </p:blipFill>
        <p:spPr bwMode="auto">
          <a:xfrm>
            <a:off x="7000892" y="214290"/>
            <a:ext cx="1771672" cy="1695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C:\Users\sanju\Pictures\ta2.PNG"/>
          <p:cNvPicPr>
            <a:picLocks noChangeAspect="1" noChangeArrowheads="1"/>
          </p:cNvPicPr>
          <p:nvPr/>
        </p:nvPicPr>
        <p:blipFill>
          <a:blip r:embed="rId3" cstate="print"/>
          <a:srcRect/>
          <a:stretch>
            <a:fillRect/>
          </a:stretch>
        </p:blipFill>
        <p:spPr bwMode="auto">
          <a:xfrm>
            <a:off x="785786" y="2714620"/>
            <a:ext cx="7429552" cy="3580921"/>
          </a:xfrm>
          <a:prstGeom prst="rect">
            <a:avLst/>
          </a:prstGeom>
          <a:noFill/>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73759"/>
          </a:xfrm>
        </p:spPr>
        <p:txBody>
          <a:bodyPr/>
          <a:lstStyle/>
          <a:p>
            <a:r>
              <a:rPr lang="en-US" sz="2400" b="1" i="1" dirty="0">
                <a:solidFill>
                  <a:srgbClr val="00B050"/>
                </a:solidFill>
                <a:latin typeface="Times New Roman" pitchFamily="18" charset="0"/>
                <a:ea typeface="Verdana" pitchFamily="34" charset="0"/>
                <a:cs typeface="Times New Roman" pitchFamily="18" charset="0"/>
              </a:rPr>
              <a:t>Takeuchi Y et al -  </a:t>
            </a:r>
            <a:r>
              <a:rPr lang="en-US" sz="2400" dirty="0" err="1">
                <a:solidFill>
                  <a:srgbClr val="FFFF00"/>
                </a:solidFill>
                <a:latin typeface="Times New Roman" pitchFamily="18" charset="0"/>
                <a:ea typeface="Verdana" pitchFamily="34" charset="0"/>
                <a:cs typeface="Times New Roman" pitchFamily="18" charset="0"/>
              </a:rPr>
              <a:t>Treponema</a:t>
            </a:r>
            <a:r>
              <a:rPr lang="en-US" sz="2400"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lecithinolyticum</a:t>
            </a:r>
            <a:r>
              <a:rPr lang="en-US" sz="2400" dirty="0">
                <a:solidFill>
                  <a:srgbClr val="FFFF00"/>
                </a:solidFill>
                <a:latin typeface="Times New Roman" pitchFamily="18" charset="0"/>
                <a:ea typeface="Verdana" pitchFamily="34" charset="0"/>
                <a:cs typeface="Times New Roman" pitchFamily="18" charset="0"/>
              </a:rPr>
              <a:t> and </a:t>
            </a:r>
            <a:r>
              <a:rPr lang="en-US" sz="2400" dirty="0" err="1">
                <a:solidFill>
                  <a:srgbClr val="FFFF00"/>
                </a:solidFill>
                <a:latin typeface="Times New Roman" pitchFamily="18" charset="0"/>
                <a:ea typeface="Verdana" pitchFamily="34" charset="0"/>
                <a:cs typeface="Times New Roman" pitchFamily="18" charset="0"/>
              </a:rPr>
              <a:t>Treponema</a:t>
            </a:r>
            <a:r>
              <a:rPr lang="en-US" sz="2400"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Socranskii</a:t>
            </a:r>
            <a:r>
              <a:rPr lang="en-US" sz="2400" i="1" dirty="0">
                <a:solidFill>
                  <a:srgbClr val="FFFF00"/>
                </a:solidFill>
                <a:latin typeface="Times New Roman" pitchFamily="18" charset="0"/>
                <a:ea typeface="Verdana" pitchFamily="34" charset="0"/>
                <a:cs typeface="Times New Roman" pitchFamily="18" charset="0"/>
              </a:rPr>
              <a:t> -</a:t>
            </a:r>
            <a:r>
              <a:rPr lang="en-US" sz="2400" dirty="0">
                <a:solidFill>
                  <a:srgbClr val="FFFF00"/>
                </a:solidFill>
                <a:latin typeface="Times New Roman" pitchFamily="18" charset="0"/>
                <a:ea typeface="Verdana" pitchFamily="34" charset="0"/>
                <a:cs typeface="Times New Roman" pitchFamily="18" charset="0"/>
              </a:rPr>
              <a:t> </a:t>
            </a:r>
            <a:r>
              <a:rPr lang="en-US" sz="2400" dirty="0">
                <a:latin typeface="Times New Roman" pitchFamily="18" charset="0"/>
                <a:ea typeface="Verdana" pitchFamily="34" charset="0"/>
                <a:cs typeface="Times New Roman" pitchFamily="18" charset="0"/>
              </a:rPr>
              <a:t>elevated in Generalized Aggressive Periodontitis.</a:t>
            </a:r>
          </a:p>
          <a:p>
            <a:pPr>
              <a:buNone/>
            </a:pPr>
            <a:endParaRPr lang="en-US" sz="2400" dirty="0">
              <a:latin typeface="Times New Roman" pitchFamily="18" charset="0"/>
              <a:ea typeface="Verdana" pitchFamily="34" charset="0"/>
              <a:cs typeface="Times New Roman" pitchFamily="18" charset="0"/>
            </a:endParaRPr>
          </a:p>
          <a:p>
            <a:r>
              <a:rPr lang="en-US" sz="2400" b="1" i="1" dirty="0" err="1">
                <a:solidFill>
                  <a:srgbClr val="00B050"/>
                </a:solidFill>
                <a:latin typeface="Times New Roman" pitchFamily="18" charset="0"/>
                <a:ea typeface="Verdana" pitchFamily="34" charset="0"/>
                <a:cs typeface="Times New Roman" pitchFamily="18" charset="0"/>
              </a:rPr>
              <a:t>Schlafer</a:t>
            </a:r>
            <a:r>
              <a:rPr lang="en-US" sz="2400" b="1" i="1" dirty="0">
                <a:solidFill>
                  <a:srgbClr val="00B050"/>
                </a:solidFill>
                <a:latin typeface="Times New Roman" pitchFamily="18" charset="0"/>
                <a:ea typeface="Verdana" pitchFamily="34" charset="0"/>
                <a:cs typeface="Times New Roman" pitchFamily="18" charset="0"/>
              </a:rPr>
              <a:t> S, </a:t>
            </a:r>
            <a:r>
              <a:rPr lang="en-US" sz="2400" b="1" i="1" dirty="0" err="1">
                <a:solidFill>
                  <a:srgbClr val="00B050"/>
                </a:solidFill>
                <a:latin typeface="Times New Roman" pitchFamily="18" charset="0"/>
                <a:ea typeface="Verdana" pitchFamily="34" charset="0"/>
                <a:cs typeface="Times New Roman" pitchFamily="18" charset="0"/>
              </a:rPr>
              <a:t>Riep</a:t>
            </a:r>
            <a:r>
              <a:rPr lang="en-US" sz="2400" b="1" i="1" dirty="0">
                <a:solidFill>
                  <a:srgbClr val="00B050"/>
                </a:solidFill>
                <a:latin typeface="Times New Roman" pitchFamily="18" charset="0"/>
                <a:ea typeface="Verdana" pitchFamily="34" charset="0"/>
                <a:cs typeface="Times New Roman" pitchFamily="18" charset="0"/>
              </a:rPr>
              <a:t> B et al -</a:t>
            </a:r>
            <a:r>
              <a:rPr lang="en-US" sz="2400" dirty="0" err="1">
                <a:solidFill>
                  <a:srgbClr val="FFFF00"/>
                </a:solidFill>
                <a:latin typeface="Times New Roman" pitchFamily="18" charset="0"/>
                <a:ea typeface="Verdana" pitchFamily="34" charset="0"/>
                <a:cs typeface="Times New Roman" pitchFamily="18" charset="0"/>
              </a:rPr>
              <a:t>Filifactor</a:t>
            </a:r>
            <a:r>
              <a:rPr lang="en-US" sz="2400" i="1"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alocis</a:t>
            </a:r>
            <a:r>
              <a:rPr lang="en-US" sz="2400" i="1" dirty="0">
                <a:solidFill>
                  <a:srgbClr val="FFFF00"/>
                </a:solidFill>
                <a:latin typeface="Times New Roman" pitchFamily="18" charset="0"/>
                <a:ea typeface="Verdana" pitchFamily="34" charset="0"/>
                <a:cs typeface="Times New Roman" pitchFamily="18" charset="0"/>
              </a:rPr>
              <a:t>  -</a:t>
            </a:r>
            <a:r>
              <a:rPr lang="en-US" sz="2400" dirty="0">
                <a:solidFill>
                  <a:srgbClr val="FFFF00"/>
                </a:solidFill>
                <a:latin typeface="Times New Roman" pitchFamily="18" charset="0"/>
                <a:ea typeface="Verdana" pitchFamily="34" charset="0"/>
                <a:cs typeface="Times New Roman" pitchFamily="18" charset="0"/>
              </a:rPr>
              <a:t> </a:t>
            </a:r>
            <a:r>
              <a:rPr lang="en-US" sz="2400" dirty="0">
                <a:latin typeface="Times New Roman" pitchFamily="18" charset="0"/>
                <a:ea typeface="Verdana" pitchFamily="34" charset="0"/>
                <a:cs typeface="Times New Roman" pitchFamily="18" charset="0"/>
              </a:rPr>
              <a:t>gram positive anaerobic rod  - potential of being periodontal pathogen -  elevated in aggressive </a:t>
            </a:r>
            <a:r>
              <a:rPr lang="en-US" sz="2400" dirty="0" err="1">
                <a:latin typeface="Times New Roman" pitchFamily="18" charset="0"/>
                <a:ea typeface="Verdana" pitchFamily="34" charset="0"/>
                <a:cs typeface="Times New Roman" pitchFamily="18" charset="0"/>
              </a:rPr>
              <a:t>periodontitis</a:t>
            </a:r>
            <a:r>
              <a:rPr lang="en-US" sz="2400" dirty="0">
                <a:latin typeface="Times New Roman" pitchFamily="18" charset="0"/>
                <a:ea typeface="Verdana" pitchFamily="34" charset="0"/>
                <a:cs typeface="Times New Roman" pitchFamily="18" charset="0"/>
              </a:rPr>
              <a:t> patients</a:t>
            </a:r>
            <a:r>
              <a:rPr lang="en-US" sz="2400" dirty="0">
                <a:solidFill>
                  <a:srgbClr val="FFFF00"/>
                </a:solidFill>
                <a:latin typeface="Times New Roman" pitchFamily="18" charset="0"/>
                <a:ea typeface="Verdana" pitchFamily="34" charset="0"/>
                <a:cs typeface="Times New Roman" pitchFamily="18" charset="0"/>
              </a:rPr>
              <a:t>.</a:t>
            </a:r>
          </a:p>
          <a:p>
            <a:pPr>
              <a:buNone/>
            </a:pPr>
            <a:endParaRPr lang="en-US" sz="2400" dirty="0">
              <a:solidFill>
                <a:srgbClr val="FFFF00"/>
              </a:solidFill>
              <a:latin typeface="Times New Roman" pitchFamily="18" charset="0"/>
              <a:ea typeface="Verdana" pitchFamily="34" charset="0"/>
              <a:cs typeface="Times New Roman" pitchFamily="18" charset="0"/>
            </a:endParaRPr>
          </a:p>
          <a:p>
            <a:r>
              <a:rPr lang="en-US" sz="2400" dirty="0">
                <a:solidFill>
                  <a:srgbClr val="FFFF00"/>
                </a:solidFill>
                <a:latin typeface="Times New Roman" pitchFamily="18" charset="0"/>
                <a:ea typeface="Verdana" pitchFamily="34" charset="0"/>
                <a:cs typeface="Times New Roman" pitchFamily="18" charset="0"/>
              </a:rPr>
              <a:t> </a:t>
            </a:r>
            <a:r>
              <a:rPr lang="en-US" sz="2400" b="1" i="1" dirty="0" err="1">
                <a:solidFill>
                  <a:srgbClr val="00B050"/>
                </a:solidFill>
                <a:latin typeface="Times New Roman" pitchFamily="18" charset="0"/>
                <a:ea typeface="Verdana" pitchFamily="34" charset="0"/>
                <a:cs typeface="Times New Roman" pitchFamily="18" charset="0"/>
              </a:rPr>
              <a:t>Langendijk</a:t>
            </a:r>
            <a:r>
              <a:rPr lang="en-US" sz="2400" b="1" i="1" dirty="0">
                <a:solidFill>
                  <a:srgbClr val="00B050"/>
                </a:solidFill>
                <a:latin typeface="Times New Roman" pitchFamily="18" charset="0"/>
                <a:ea typeface="Verdana" pitchFamily="34" charset="0"/>
                <a:cs typeface="Times New Roman" pitchFamily="18" charset="0"/>
              </a:rPr>
              <a:t> PS et al- </a:t>
            </a:r>
            <a:r>
              <a:rPr lang="en-US" sz="2400" dirty="0" err="1">
                <a:solidFill>
                  <a:srgbClr val="FFFF00"/>
                </a:solidFill>
                <a:latin typeface="Times New Roman" pitchFamily="18" charset="0"/>
                <a:ea typeface="Verdana" pitchFamily="34" charset="0"/>
                <a:cs typeface="Times New Roman" pitchFamily="18" charset="0"/>
              </a:rPr>
              <a:t>Desulfo</a:t>
            </a:r>
            <a:r>
              <a:rPr lang="en-US" sz="2400"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microbium</a:t>
            </a:r>
            <a:r>
              <a:rPr lang="en-US" sz="2400" i="1"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orale</a:t>
            </a:r>
            <a:r>
              <a:rPr lang="en-US" sz="2400" dirty="0">
                <a:solidFill>
                  <a:srgbClr val="FFFF00"/>
                </a:solidFill>
                <a:latin typeface="Times New Roman" pitchFamily="18" charset="0"/>
                <a:ea typeface="Verdana" pitchFamily="34" charset="0"/>
                <a:cs typeface="Times New Roman" pitchFamily="18" charset="0"/>
              </a:rPr>
              <a:t>, </a:t>
            </a:r>
            <a:r>
              <a:rPr lang="en-US" sz="2400" dirty="0">
                <a:latin typeface="Times New Roman" pitchFamily="18" charset="0"/>
                <a:ea typeface="Verdana" pitchFamily="34" charset="0"/>
                <a:cs typeface="Times New Roman" pitchFamily="18" charset="0"/>
              </a:rPr>
              <a:t>a sulfate reducing bacteria  - involved in various categories of </a:t>
            </a:r>
            <a:r>
              <a:rPr lang="en-US" sz="2400" dirty="0" err="1">
                <a:latin typeface="Times New Roman" pitchFamily="18" charset="0"/>
                <a:ea typeface="Verdana" pitchFamily="34" charset="0"/>
                <a:cs typeface="Times New Roman" pitchFamily="18" charset="0"/>
              </a:rPr>
              <a:t>periodontitis</a:t>
            </a:r>
            <a:r>
              <a:rPr lang="en-US" sz="2400" dirty="0">
                <a:latin typeface="Times New Roman" pitchFamily="18" charset="0"/>
                <a:ea typeface="Verdana" pitchFamily="34" charset="0"/>
                <a:cs typeface="Times New Roman" pitchFamily="18" charset="0"/>
              </a:rPr>
              <a:t> synergistically with red complex organisms.</a:t>
            </a:r>
          </a:p>
          <a:p>
            <a:pPr>
              <a:buNone/>
            </a:pPr>
            <a:endParaRPr lang="en-IN" sz="2400" dirty="0">
              <a:latin typeface="Times New Roman" pitchFamily="18" charset="0"/>
              <a:ea typeface="Verdana" pitchFamily="34" charset="0"/>
              <a:cs typeface="Times New Roman" pitchFamily="18" charset="0"/>
            </a:endParaRPr>
          </a:p>
          <a:p>
            <a:r>
              <a:rPr lang="en-US" sz="2400" b="1" i="1" dirty="0" err="1">
                <a:solidFill>
                  <a:srgbClr val="00B050"/>
                </a:solidFill>
                <a:latin typeface="Times New Roman" pitchFamily="18" charset="0"/>
                <a:ea typeface="Verdana" pitchFamily="34" charset="0"/>
                <a:cs typeface="Times New Roman" pitchFamily="18" charset="0"/>
              </a:rPr>
              <a:t>Yamabe</a:t>
            </a:r>
            <a:r>
              <a:rPr lang="en-US" sz="2400" b="1" i="1" dirty="0">
                <a:solidFill>
                  <a:srgbClr val="00B050"/>
                </a:solidFill>
                <a:latin typeface="Times New Roman" pitchFamily="18" charset="0"/>
                <a:ea typeface="Verdana" pitchFamily="34" charset="0"/>
                <a:cs typeface="Times New Roman" pitchFamily="18" charset="0"/>
              </a:rPr>
              <a:t> et al - </a:t>
            </a:r>
            <a:r>
              <a:rPr lang="en-US" sz="2400" dirty="0" err="1">
                <a:solidFill>
                  <a:srgbClr val="FFFF00"/>
                </a:solidFill>
                <a:latin typeface="Times New Roman" pitchFamily="18" charset="0"/>
                <a:ea typeface="Verdana" pitchFamily="34" charset="0"/>
                <a:cs typeface="Times New Roman" pitchFamily="18" charset="0"/>
              </a:rPr>
              <a:t>Methano</a:t>
            </a:r>
            <a:r>
              <a:rPr lang="en-US" sz="2400" i="1"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brevibacter</a:t>
            </a:r>
            <a:r>
              <a:rPr lang="en-US" sz="2400" i="1" dirty="0">
                <a:solidFill>
                  <a:srgbClr val="FFFF00"/>
                </a:solidFill>
                <a:latin typeface="Times New Roman" pitchFamily="18" charset="0"/>
                <a:ea typeface="Verdana" pitchFamily="34" charset="0"/>
                <a:cs typeface="Times New Roman" pitchFamily="18" charset="0"/>
              </a:rPr>
              <a:t> </a:t>
            </a:r>
            <a:r>
              <a:rPr lang="en-US" sz="2400" i="1" dirty="0" err="1">
                <a:solidFill>
                  <a:srgbClr val="FFFF00"/>
                </a:solidFill>
                <a:latin typeface="Times New Roman" pitchFamily="18" charset="0"/>
                <a:ea typeface="Verdana" pitchFamily="34" charset="0"/>
                <a:cs typeface="Times New Roman" pitchFamily="18" charset="0"/>
              </a:rPr>
              <a:t>oralis</a:t>
            </a:r>
            <a:r>
              <a:rPr lang="en-US" sz="2400" i="1" dirty="0">
                <a:solidFill>
                  <a:srgbClr val="FFFF00"/>
                </a:solidFill>
                <a:latin typeface="Times New Roman" pitchFamily="18" charset="0"/>
                <a:ea typeface="Verdana" pitchFamily="34" charset="0"/>
                <a:cs typeface="Times New Roman" pitchFamily="18" charset="0"/>
              </a:rPr>
              <a:t> </a:t>
            </a:r>
            <a:r>
              <a:rPr lang="en-US" sz="2400" dirty="0">
                <a:latin typeface="Times New Roman" pitchFamily="18" charset="0"/>
                <a:ea typeface="Verdana" pitchFamily="34" charset="0"/>
                <a:cs typeface="Times New Roman" pitchFamily="18" charset="0"/>
              </a:rPr>
              <a:t>– a putative periodontal pathogen - suggested to be involved in aggressive </a:t>
            </a:r>
            <a:r>
              <a:rPr lang="en-US" sz="2400" dirty="0" err="1">
                <a:latin typeface="Times New Roman" pitchFamily="18" charset="0"/>
                <a:ea typeface="Verdana" pitchFamily="34" charset="0"/>
                <a:cs typeface="Times New Roman" pitchFamily="18" charset="0"/>
              </a:rPr>
              <a:t>periodontitis</a:t>
            </a:r>
            <a:endParaRPr lang="en-US" sz="2400" dirty="0">
              <a:latin typeface="Times New Roman" pitchFamily="18" charset="0"/>
              <a:ea typeface="Verdana" pitchFamily="34" charset="0"/>
              <a:cs typeface="Times New Roman" pitchFamily="18" charset="0"/>
            </a:endParaRPr>
          </a:p>
          <a:p>
            <a:endParaRPr lang="en-US" sz="2400" dirty="0">
              <a:solidFill>
                <a:srgbClr val="FFFF00"/>
              </a:solidFill>
              <a:latin typeface="Times New Roman" pitchFamily="18" charset="0"/>
              <a:ea typeface="Verdana" pitchFamily="34" charset="0"/>
              <a:cs typeface="Times New Roman" pitchFamily="18" charset="0"/>
            </a:endParaRPr>
          </a:p>
          <a:p>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857356" y="6400800"/>
            <a:ext cx="5715040" cy="457200"/>
          </a:xfrm>
        </p:spPr>
        <p:txBody>
          <a:bodyPr/>
          <a:lstStyle/>
          <a:p>
            <a:r>
              <a:rPr lang="en-IN" dirty="0" err="1"/>
              <a:t>Kononen</a:t>
            </a:r>
            <a:r>
              <a:rPr lang="en-IN" dirty="0"/>
              <a:t> </a:t>
            </a:r>
            <a:r>
              <a:rPr lang="en-IN" dirty="0" err="1"/>
              <a:t>E,Muller</a:t>
            </a:r>
            <a:r>
              <a:rPr lang="en-IN" dirty="0"/>
              <a:t> H. Microbiology of aggressive </a:t>
            </a:r>
            <a:r>
              <a:rPr lang="en-IN" dirty="0" err="1"/>
              <a:t>periodontitis</a:t>
            </a:r>
            <a:r>
              <a:rPr lang="en-IN" dirty="0"/>
              <a:t>. </a:t>
            </a:r>
            <a:r>
              <a:rPr lang="en-IN" dirty="0" err="1"/>
              <a:t>Periodontology</a:t>
            </a:r>
            <a:r>
              <a:rPr lang="en-IN" dirty="0"/>
              <a:t> 2000  2014;65:46–78</a:t>
            </a:r>
          </a:p>
        </p:txBody>
      </p:sp>
      <p:sp>
        <p:nvSpPr>
          <p:cNvPr id="5" name="Slide Number Placeholder 4"/>
          <p:cNvSpPr>
            <a:spLocks noGrp="1"/>
          </p:cNvSpPr>
          <p:nvPr>
            <p:ph type="sldNum" sz="quarter" idx="12"/>
          </p:nvPr>
        </p:nvSpPr>
        <p:spPr/>
        <p:txBody>
          <a:bodyPr/>
          <a:lstStyle/>
          <a:p>
            <a:fld id="{3EA8F7DC-4F65-4E02-AD7B-B7A4A4A60F4A}" type="slidenum">
              <a:rPr lang="en-IN" smtClean="0"/>
              <a:pPr/>
              <a:t>54</a:t>
            </a:fld>
            <a:endParaRPr lang="en-IN"/>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5131"/>
          </a:xfrm>
        </p:spPr>
        <p:txBody>
          <a:bodyPr/>
          <a:lstStyle/>
          <a:p>
            <a:pPr>
              <a:lnSpc>
                <a:spcPct val="90000"/>
              </a:lnSpc>
              <a:buNone/>
            </a:pPr>
            <a:r>
              <a:rPr lang="en-US" sz="2800" b="1" i="1" dirty="0">
                <a:solidFill>
                  <a:srgbClr val="FFFF00"/>
                </a:solidFill>
                <a:latin typeface="Times New Roman" pitchFamily="18" charset="0"/>
                <a:cs typeface="Times New Roman" pitchFamily="18" charset="0"/>
              </a:rPr>
              <a:t>Bacterial damage to the </a:t>
            </a:r>
            <a:r>
              <a:rPr lang="en-US" sz="2800" b="1" i="1" dirty="0" err="1">
                <a:solidFill>
                  <a:srgbClr val="FFFF00"/>
                </a:solidFill>
                <a:latin typeface="Times New Roman" pitchFamily="18" charset="0"/>
                <a:cs typeface="Times New Roman" pitchFamily="18" charset="0"/>
              </a:rPr>
              <a:t>periodontium</a:t>
            </a:r>
            <a:endParaRPr lang="en-US" sz="2800" b="1" i="1" dirty="0">
              <a:solidFill>
                <a:srgbClr val="FFFF00"/>
              </a:solidFill>
              <a:latin typeface="Times New Roman" pitchFamily="18" charset="0"/>
              <a:cs typeface="Times New Roman" pitchFamily="18" charset="0"/>
            </a:endParaRPr>
          </a:p>
          <a:p>
            <a:pPr>
              <a:lnSpc>
                <a:spcPct val="90000"/>
              </a:lnSpc>
              <a:buNone/>
            </a:pPr>
            <a:endParaRPr lang="en-US" sz="2800" b="1" i="1" dirty="0">
              <a:solidFill>
                <a:srgbClr val="FFFF00"/>
              </a:solidFill>
              <a:latin typeface="Times New Roman" pitchFamily="18" charset="0"/>
              <a:cs typeface="Times New Roman" pitchFamily="18" charset="0"/>
            </a:endParaRPr>
          </a:p>
          <a:p>
            <a:pPr>
              <a:lnSpc>
                <a:spcPct val="90000"/>
              </a:lnSpc>
              <a:buFont typeface="Arial" pitchFamily="34" charset="0"/>
              <a:buChar char="•"/>
            </a:pPr>
            <a:r>
              <a:rPr lang="en-US" sz="2400" dirty="0">
                <a:latin typeface="Times New Roman" pitchFamily="18" charset="0"/>
                <a:cs typeface="Times New Roman" pitchFamily="18" charset="0"/>
              </a:rPr>
              <a:t>Bacteria cause destruction of the marginal </a:t>
            </a:r>
            <a:r>
              <a:rPr lang="en-US" sz="2400" dirty="0" err="1">
                <a:latin typeface="Times New Roman" pitchFamily="18" charset="0"/>
                <a:cs typeface="Times New Roman" pitchFamily="18" charset="0"/>
              </a:rPr>
              <a:t>periodontium</a:t>
            </a:r>
            <a:r>
              <a:rPr lang="en-US" sz="2400" dirty="0">
                <a:latin typeface="Times New Roman" pitchFamily="18" charset="0"/>
                <a:cs typeface="Times New Roman" pitchFamily="18" charset="0"/>
              </a:rPr>
              <a:t> via two related mechanisms: </a:t>
            </a:r>
          </a:p>
          <a:p>
            <a:pPr>
              <a:lnSpc>
                <a:spcPct val="90000"/>
              </a:lnSpc>
            </a:pPr>
            <a:endParaRPr lang="en-US" sz="2400" dirty="0">
              <a:latin typeface="Times New Roman" pitchFamily="18" charset="0"/>
              <a:cs typeface="Times New Roman" pitchFamily="18" charset="0"/>
            </a:endParaRPr>
          </a:p>
          <a:p>
            <a:pPr lvl="1">
              <a:lnSpc>
                <a:spcPct val="90000"/>
              </a:lnSpc>
              <a:buClr>
                <a:srgbClr val="666633"/>
              </a:buClr>
              <a:buNone/>
            </a:pPr>
            <a:r>
              <a:rPr lang="en-US" sz="2400" dirty="0">
                <a:latin typeface="Times New Roman" pitchFamily="18" charset="0"/>
                <a:cs typeface="Times New Roman" pitchFamily="18" charset="0"/>
              </a:rPr>
              <a:t>1.Direct action of the microorganisms or their products on the host tissues. </a:t>
            </a:r>
          </a:p>
          <a:p>
            <a:pPr lvl="1">
              <a:lnSpc>
                <a:spcPct val="90000"/>
              </a:lnSpc>
              <a:buClr>
                <a:srgbClr val="666633"/>
              </a:buCl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is able </a:t>
            </a:r>
            <a:r>
              <a:rPr lang="en-US" sz="2400" dirty="0" err="1">
                <a:latin typeface="Times New Roman" pitchFamily="18" charset="0"/>
                <a:cs typeface="Times New Roman" pitchFamily="18" charset="0"/>
              </a:rPr>
              <a:t>translocate</a:t>
            </a:r>
            <a:r>
              <a:rPr lang="en-US" sz="2400" dirty="0">
                <a:latin typeface="Times New Roman" pitchFamily="18" charset="0"/>
                <a:cs typeface="Times New Roman" pitchFamily="18" charset="0"/>
              </a:rPr>
              <a:t> across </a:t>
            </a:r>
            <a:r>
              <a:rPr lang="en-US" sz="2400" dirty="0" err="1">
                <a:latin typeface="Times New Roman" pitchFamily="18" charset="0"/>
                <a:cs typeface="Times New Roman" pitchFamily="18" charset="0"/>
              </a:rPr>
              <a:t>junctional</a:t>
            </a:r>
            <a:r>
              <a:rPr lang="en-US" sz="2400" dirty="0">
                <a:latin typeface="Times New Roman" pitchFamily="18" charset="0"/>
                <a:cs typeface="Times New Roman" pitchFamily="18" charset="0"/>
              </a:rPr>
              <a:t> epithelium and  invade underlying connective tissue. - </a:t>
            </a:r>
            <a:r>
              <a:rPr lang="en-US" sz="2400" b="1" i="1" dirty="0" err="1">
                <a:solidFill>
                  <a:srgbClr val="00B050"/>
                </a:solidFill>
                <a:latin typeface="Times New Roman" pitchFamily="18" charset="0"/>
                <a:cs typeface="Times New Roman" pitchFamily="18" charset="0"/>
              </a:rPr>
              <a:t>Saglie</a:t>
            </a:r>
            <a:r>
              <a:rPr lang="en-US" sz="2400" b="1" i="1" dirty="0">
                <a:solidFill>
                  <a:srgbClr val="00B050"/>
                </a:solidFill>
                <a:latin typeface="Times New Roman" pitchFamily="18" charset="0"/>
                <a:cs typeface="Times New Roman" pitchFamily="18" charset="0"/>
              </a:rPr>
              <a:t> et al 1988</a:t>
            </a:r>
          </a:p>
          <a:p>
            <a:pPr lvl="1">
              <a:lnSpc>
                <a:spcPct val="90000"/>
              </a:lnSpc>
              <a:buClr>
                <a:srgbClr val="666633"/>
              </a:buClr>
              <a:buFont typeface="Wingdings" pitchFamily="2" charset="2"/>
              <a:buChar char="Ø"/>
            </a:pPr>
            <a:endParaRPr lang="en-US" sz="2400" dirty="0">
              <a:latin typeface="Times New Roman" pitchFamily="18" charset="0"/>
              <a:cs typeface="Times New Roman" pitchFamily="18" charset="0"/>
            </a:endParaRPr>
          </a:p>
          <a:p>
            <a:pPr lvl="1">
              <a:lnSpc>
                <a:spcPct val="90000"/>
              </a:lnSpc>
              <a:buClr>
                <a:srgbClr val="666633"/>
              </a:buClr>
              <a:buNone/>
            </a:pPr>
            <a:r>
              <a:rPr lang="en-US" sz="2400" dirty="0">
                <a:latin typeface="Times New Roman" pitchFamily="18" charset="0"/>
                <a:cs typeface="Times New Roman" pitchFamily="18" charset="0"/>
              </a:rPr>
              <a:t>2.They elicit tissue-damaging inflammatory responses.</a:t>
            </a:r>
          </a:p>
          <a:p>
            <a:pPr lvl="1">
              <a:lnSpc>
                <a:spcPct val="90000"/>
              </a:lnSpc>
              <a:buClr>
                <a:srgbClr val="666633"/>
              </a:buClr>
              <a:buNone/>
            </a:pPr>
            <a:r>
              <a:rPr lang="en-US" sz="2400" dirty="0">
                <a:latin typeface="Times New Roman" pitchFamily="18" charset="0"/>
                <a:cs typeface="Times New Roman" pitchFamily="18" charset="0"/>
              </a:rPr>
              <a:t>   </a:t>
            </a:r>
            <a:r>
              <a:rPr lang="en-US" sz="2400" b="1" i="1" dirty="0">
                <a:solidFill>
                  <a:srgbClr val="00B050"/>
                </a:solidFill>
                <a:latin typeface="Times New Roman" pitchFamily="18" charset="0"/>
                <a:cs typeface="Times New Roman" pitchFamily="18" charset="0"/>
              </a:rPr>
              <a:t>Williams et al 1989</a:t>
            </a:r>
            <a:endParaRPr lang="en-IN" sz="2400" i="1" dirty="0">
              <a:solidFill>
                <a:srgbClr val="00B050"/>
              </a:solidFill>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55</a:t>
            </a:fld>
            <a:endParaRPr lang="en-IN"/>
          </a:p>
        </p:txBody>
      </p:sp>
      <p:sp>
        <p:nvSpPr>
          <p:cNvPr id="6" name="Footer Placeholder 4"/>
          <p:cNvSpPr>
            <a:spLocks noGrp="1"/>
          </p:cNvSpPr>
          <p:nvPr>
            <p:ph type="ftr" sz="quarter" idx="11"/>
          </p:nvPr>
        </p:nvSpPr>
        <p:spPr>
          <a:xfrm>
            <a:off x="2214546" y="6543700"/>
            <a:ext cx="4805386"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US" sz="2800" b="1" i="1" dirty="0">
                <a:solidFill>
                  <a:srgbClr val="FFFF00"/>
                </a:solidFill>
                <a:latin typeface="Times New Roman" pitchFamily="18" charset="0"/>
                <a:cs typeface="Times New Roman" pitchFamily="18" charset="0"/>
              </a:rPr>
              <a:t>Host response to bacterial pathogens</a:t>
            </a:r>
          </a:p>
          <a:p>
            <a:pPr algn="just">
              <a:lnSpc>
                <a:spcPct val="150000"/>
              </a:lnSpc>
              <a:buFont typeface="Arial" pitchFamily="34" charset="0"/>
              <a:buChar char="•"/>
            </a:pPr>
            <a:r>
              <a:rPr lang="en-US" sz="2400" dirty="0">
                <a:latin typeface="Times New Roman" pitchFamily="18" charset="0"/>
                <a:cs typeface="Times New Roman" pitchFamily="18" charset="0"/>
              </a:rPr>
              <a:t>Local                                    </a:t>
            </a:r>
          </a:p>
          <a:p>
            <a:pPr algn="just">
              <a:lnSpc>
                <a:spcPct val="150000"/>
              </a:lnSpc>
              <a:buFont typeface="Arial" pitchFamily="34" charset="0"/>
              <a:buChar char="•"/>
            </a:pPr>
            <a:r>
              <a:rPr lang="en-US" sz="2400" dirty="0">
                <a:latin typeface="Times New Roman" pitchFamily="18" charset="0"/>
                <a:cs typeface="Times New Roman" pitchFamily="18" charset="0"/>
              </a:rPr>
              <a:t>Systemic host responses</a:t>
            </a:r>
          </a:p>
          <a:p>
            <a:pPr algn="just">
              <a:lnSpc>
                <a:spcPct val="150000"/>
              </a:lnSpc>
              <a:buFont typeface="Arial" pitchFamily="34" charset="0"/>
              <a:buChar char="•"/>
            </a:pPr>
            <a:r>
              <a:rPr lang="en-US" sz="2400" dirty="0">
                <a:latin typeface="Times New Roman" pitchFamily="18" charset="0"/>
                <a:cs typeface="Times New Roman" pitchFamily="18" charset="0"/>
              </a:rPr>
              <a:t>Local inflammatory responses </a:t>
            </a:r>
            <a:r>
              <a:rPr lang="en-US" sz="2400" dirty="0" err="1">
                <a:latin typeface="Times New Roman" pitchFamily="18" charset="0"/>
                <a:cs typeface="Times New Roman" pitchFamily="18" charset="0"/>
              </a:rPr>
              <a:t>characterised</a:t>
            </a:r>
            <a:r>
              <a:rPr lang="en-US" sz="2400" dirty="0">
                <a:latin typeface="Times New Roman" pitchFamily="18" charset="0"/>
                <a:cs typeface="Times New Roman" pitchFamily="18" charset="0"/>
              </a:rPr>
              <a:t> by an intense recruitment of </a:t>
            </a:r>
            <a:r>
              <a:rPr lang="en-US" sz="2400" dirty="0" err="1">
                <a:latin typeface="Times New Roman" pitchFamily="18" charset="0"/>
                <a:cs typeface="Times New Roman" pitchFamily="18" charset="0"/>
              </a:rPr>
              <a:t>Polymorphonuclear</a:t>
            </a:r>
            <a:r>
              <a:rPr lang="en-US" sz="2400" dirty="0">
                <a:latin typeface="Times New Roman" pitchFamily="18" charset="0"/>
                <a:cs typeface="Times New Roman" pitchFamily="18" charset="0"/>
              </a:rPr>
              <a:t> leucocytes  both within the tissues and periodontal pocket - local defense against bacterial aggregation.</a:t>
            </a:r>
          </a:p>
          <a:p>
            <a:pPr marL="342900" lvl="1" indent="-342900" algn="just">
              <a:lnSpc>
                <a:spcPct val="150000"/>
              </a:lnSpc>
              <a:buClr>
                <a:schemeClr val="hlink"/>
              </a:buClr>
              <a:buSzPct val="90000"/>
              <a:buFont typeface="Arial" pitchFamily="34" charset="0"/>
              <a:buChar char="•"/>
            </a:pPr>
            <a:r>
              <a:rPr lang="en-US" sz="2400" dirty="0">
                <a:latin typeface="Times New Roman" pitchFamily="18" charset="0"/>
                <a:cs typeface="Times New Roman" pitchFamily="18" charset="0"/>
              </a:rPr>
              <a:t>B cells  and Antibody-producing plasma cells - </a:t>
            </a:r>
            <a:r>
              <a:rPr lang="en-US" sz="2400" dirty="0" err="1">
                <a:latin typeface="Times New Roman" pitchFamily="18" charset="0"/>
                <a:cs typeface="Times New Roman" pitchFamily="18" charset="0"/>
              </a:rPr>
              <a:t>Liljenberg</a:t>
            </a:r>
            <a:r>
              <a:rPr lang="en-US" sz="2400" dirty="0">
                <a:latin typeface="Times New Roman" pitchFamily="18" charset="0"/>
                <a:cs typeface="Times New Roman" pitchFamily="18" charset="0"/>
              </a:rPr>
              <a:t> &amp; Lindhe,1980</a:t>
            </a:r>
          </a:p>
          <a:p>
            <a:pPr algn="just">
              <a:lnSpc>
                <a:spcPct val="150000"/>
              </a:lnSpc>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IN" sz="2800" i="1"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56</a:t>
            </a:fld>
            <a:endParaRPr lang="en-IN"/>
          </a:p>
        </p:txBody>
      </p:sp>
      <p:sp>
        <p:nvSpPr>
          <p:cNvPr id="6" name="Footer Placeholder 4"/>
          <p:cNvSpPr>
            <a:spLocks noGrp="1"/>
          </p:cNvSpPr>
          <p:nvPr>
            <p:ph type="ftr" sz="quarter" idx="11"/>
          </p:nvPr>
        </p:nvSpPr>
        <p:spPr>
          <a:xfrm>
            <a:off x="1928794" y="6400800"/>
            <a:ext cx="564360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72518" cy="6286544"/>
          </a:xfrm>
        </p:spPr>
        <p:txBody>
          <a:bodyPr/>
          <a:lstStyle/>
          <a:p>
            <a:pPr marL="342900" lvl="1" indent="-342900">
              <a:lnSpc>
                <a:spcPct val="150000"/>
              </a:lnSpc>
              <a:buClr>
                <a:schemeClr val="hlink"/>
              </a:buClr>
              <a:buSzPct val="90000"/>
              <a:buFont typeface="Arial" pitchFamily="34" charset="0"/>
              <a:buChar char="•"/>
            </a:pPr>
            <a:r>
              <a:rPr lang="en-US" sz="2400" dirty="0">
                <a:latin typeface="Times New Roman" pitchFamily="18" charset="0"/>
                <a:cs typeface="Times New Roman" pitchFamily="18" charset="0"/>
              </a:rPr>
              <a:t>Predominantly </a:t>
            </a:r>
            <a:r>
              <a:rPr lang="en-US" sz="2400" dirty="0" err="1">
                <a:latin typeface="Times New Roman" pitchFamily="18" charset="0"/>
                <a:cs typeface="Times New Roman" pitchFamily="18" charset="0"/>
              </a:rPr>
              <a:t>IgG</a:t>
            </a:r>
            <a:r>
              <a:rPr lang="en-US" sz="2400" dirty="0">
                <a:latin typeface="Times New Roman" pitchFamily="18" charset="0"/>
                <a:cs typeface="Times New Roman" pitchFamily="18" charset="0"/>
              </a:rPr>
              <a:t>-producing </a:t>
            </a:r>
            <a:r>
              <a:rPr lang="en-US" sz="2400" dirty="0" err="1">
                <a:latin typeface="Times New Roman" pitchFamily="18" charset="0"/>
                <a:cs typeface="Times New Roman" pitchFamily="18" charset="0"/>
              </a:rPr>
              <a:t>cells,elevated</a:t>
            </a:r>
            <a:r>
              <a:rPr lang="en-US" sz="2400" dirty="0">
                <a:latin typeface="Times New Roman" pitchFamily="18" charset="0"/>
                <a:cs typeface="Times New Roman" pitchFamily="18" charset="0"/>
              </a:rPr>
              <a:t> IgG4  - </a:t>
            </a:r>
            <a:r>
              <a:rPr lang="en-US" sz="2400" b="1" i="1" dirty="0" err="1">
                <a:solidFill>
                  <a:srgbClr val="00B050"/>
                </a:solidFill>
                <a:latin typeface="Times New Roman" pitchFamily="18" charset="0"/>
                <a:cs typeface="Times New Roman" pitchFamily="18" charset="0"/>
              </a:rPr>
              <a:t>Mackler</a:t>
            </a:r>
            <a:r>
              <a:rPr lang="en-US" sz="2400" b="1" i="1" dirty="0">
                <a:solidFill>
                  <a:srgbClr val="00B050"/>
                </a:solidFill>
                <a:latin typeface="Times New Roman" pitchFamily="18" charset="0"/>
                <a:cs typeface="Times New Roman" pitchFamily="18" charset="0"/>
              </a:rPr>
              <a:t> et al. 1977, 1978, Waldrop et al. 1981, Ogawa et al. 1989</a:t>
            </a:r>
            <a:r>
              <a:rPr lang="en-US" sz="2000" b="1" i="1" dirty="0">
                <a:solidFill>
                  <a:srgbClr val="00B050"/>
                </a:solidFill>
              </a:rPr>
              <a:t>.</a:t>
            </a:r>
          </a:p>
          <a:p>
            <a:pPr>
              <a:lnSpc>
                <a:spcPct val="150000"/>
              </a:lnSpc>
              <a:buFont typeface="Arial" pitchFamily="34" charset="0"/>
              <a:buChar char="•"/>
            </a:pPr>
            <a:r>
              <a:rPr lang="en-US" sz="2400" dirty="0">
                <a:latin typeface="Times New Roman" pitchFamily="18" charset="0"/>
                <a:cs typeface="Times New Roman" pitchFamily="18" charset="0"/>
              </a:rPr>
              <a:t>T cells - Depressed  T- helper to T- suppressor ratio - </a:t>
            </a:r>
            <a:r>
              <a:rPr lang="en-US" sz="2400" b="1" dirty="0" err="1">
                <a:solidFill>
                  <a:srgbClr val="00FFFF"/>
                </a:solidFill>
                <a:latin typeface="Times New Roman" pitchFamily="18" charset="0"/>
                <a:cs typeface="Times New Roman" pitchFamily="18" charset="0"/>
              </a:rPr>
              <a:t>Taubman</a:t>
            </a:r>
            <a:r>
              <a:rPr lang="en-US" sz="2400" b="1" dirty="0">
                <a:solidFill>
                  <a:srgbClr val="00FFFF"/>
                </a:solidFill>
                <a:latin typeface="Times New Roman" pitchFamily="18" charset="0"/>
                <a:cs typeface="Times New Roman" pitchFamily="18" charset="0"/>
              </a:rPr>
              <a:t> et al. 1988, 1991.  </a:t>
            </a:r>
          </a:p>
          <a:p>
            <a:pPr>
              <a:lnSpc>
                <a:spcPct val="150000"/>
              </a:lnSpc>
              <a:buFont typeface="Arial" pitchFamily="34" charset="0"/>
              <a:buChar char="•"/>
            </a:pPr>
            <a:r>
              <a:rPr lang="en-US" sz="2400" dirty="0">
                <a:latin typeface="Times New Roman" pitchFamily="18" charset="0"/>
                <a:cs typeface="Times New Roman" pitchFamily="18" charset="0"/>
              </a:rPr>
              <a:t>Mononuclear cells- reduced </a:t>
            </a:r>
          </a:p>
          <a:p>
            <a:pPr>
              <a:lnSpc>
                <a:spcPct val="150000"/>
              </a:lnSpc>
              <a:buFont typeface="Arial" pitchFamily="34" charset="0"/>
              <a:buChar char="•"/>
            </a:pPr>
            <a:r>
              <a:rPr lang="en-US" sz="2400" dirty="0">
                <a:latin typeface="Times New Roman" pitchFamily="18" charset="0"/>
                <a:cs typeface="Times New Roman" pitchFamily="18" charset="0"/>
              </a:rPr>
              <a:t>Local inflammatory responses are characterized by:</a:t>
            </a:r>
          </a:p>
          <a:p>
            <a:pPr lvl="1">
              <a:lnSpc>
                <a:spcPct val="150000"/>
              </a:lnSpc>
            </a:pPr>
            <a:r>
              <a:rPr lang="en-US" sz="2400" dirty="0">
                <a:latin typeface="Times New Roman" pitchFamily="18" charset="0"/>
                <a:cs typeface="Times New Roman" pitchFamily="18" charset="0"/>
              </a:rPr>
              <a:t>    PGE</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p>
          <a:p>
            <a:pPr lvl="1">
              <a:lnSpc>
                <a:spcPct val="150000"/>
              </a:lnSpc>
            </a:pPr>
            <a:r>
              <a:rPr lang="en-US" sz="2400" dirty="0">
                <a:latin typeface="Times New Roman" pitchFamily="18" charset="0"/>
                <a:cs typeface="Times New Roman" pitchFamily="18" charset="0"/>
              </a:rPr>
              <a:t>  IL - 1α </a:t>
            </a:r>
          </a:p>
          <a:p>
            <a:pPr lvl="1">
              <a:lnSpc>
                <a:spcPct val="150000"/>
              </a:lnSpc>
            </a:pPr>
            <a:r>
              <a:rPr lang="en-US" sz="2400" dirty="0">
                <a:latin typeface="Times New Roman" pitchFamily="18" charset="0"/>
                <a:cs typeface="Times New Roman" pitchFamily="18" charset="0"/>
              </a:rPr>
              <a:t>  IL -l β in both </a:t>
            </a:r>
            <a:r>
              <a:rPr lang="en-US" sz="2400" dirty="0" err="1">
                <a:latin typeface="Times New Roman" pitchFamily="18" charset="0"/>
                <a:cs typeface="Times New Roman" pitchFamily="18" charset="0"/>
              </a:rPr>
              <a:t>crevicular</a:t>
            </a:r>
            <a:r>
              <a:rPr lang="en-US" sz="2400" dirty="0">
                <a:latin typeface="Times New Roman" pitchFamily="18" charset="0"/>
                <a:cs typeface="Times New Roman" pitchFamily="18" charset="0"/>
              </a:rPr>
              <a:t> fluid and tissue  -</a:t>
            </a:r>
            <a:r>
              <a:rPr lang="en-US" sz="2400" b="1" i="1" dirty="0">
                <a:solidFill>
                  <a:srgbClr val="00B050"/>
                </a:solidFill>
                <a:latin typeface="Times New Roman" pitchFamily="18" charset="0"/>
                <a:cs typeface="Times New Roman" pitchFamily="18" charset="0"/>
              </a:rPr>
              <a:t>Masada et al. 1990, </a:t>
            </a:r>
            <a:r>
              <a:rPr lang="en-US" sz="2400" b="1" i="1" dirty="0" err="1">
                <a:solidFill>
                  <a:srgbClr val="00B050"/>
                </a:solidFill>
                <a:latin typeface="Times New Roman" pitchFamily="18" charset="0"/>
                <a:cs typeface="Times New Roman" pitchFamily="18" charset="0"/>
              </a:rPr>
              <a:t>Offenbacher</a:t>
            </a:r>
            <a:r>
              <a:rPr lang="en-US" sz="2400" b="1" i="1" dirty="0">
                <a:solidFill>
                  <a:srgbClr val="00B050"/>
                </a:solidFill>
                <a:latin typeface="Times New Roman" pitchFamily="18" charset="0"/>
                <a:cs typeface="Times New Roman" pitchFamily="18" charset="0"/>
              </a:rPr>
              <a:t> et al. 1993. </a:t>
            </a:r>
          </a:p>
          <a:p>
            <a:pPr lvl="1">
              <a:lnSpc>
                <a:spcPct val="150000"/>
              </a:lnSpc>
              <a:buNone/>
            </a:pPr>
            <a:endParaRPr lang="en-US" sz="2000" b="1" dirty="0">
              <a:solidFill>
                <a:srgbClr val="00FFFF"/>
              </a:solidFill>
              <a:latin typeface="Times New Roman" pitchFamily="18" charset="0"/>
              <a:cs typeface="Times New Roman" pitchFamily="18" charset="0"/>
            </a:endParaRPr>
          </a:p>
          <a:p>
            <a:pPr marL="342900" lvl="1" indent="-342900">
              <a:lnSpc>
                <a:spcPct val="150000"/>
              </a:lnSpc>
              <a:buClr>
                <a:schemeClr val="hlink"/>
              </a:buClr>
              <a:buSzPct val="90000"/>
              <a:buFont typeface="Arial" pitchFamily="34" charset="0"/>
              <a:buChar char="•"/>
            </a:pPr>
            <a:endParaRPr lang="en-US" sz="2000" b="1" i="1" dirty="0">
              <a:solidFill>
                <a:srgbClr val="00B050"/>
              </a:solidFill>
            </a:endParaRPr>
          </a:p>
          <a:p>
            <a:pPr marL="342900" lvl="1" indent="-342900">
              <a:lnSpc>
                <a:spcPct val="150000"/>
              </a:lnSpc>
              <a:buClr>
                <a:schemeClr val="hlink"/>
              </a:buClr>
              <a:buSzPct val="90000"/>
              <a:buNone/>
            </a:pPr>
            <a:endParaRPr lang="en-US" sz="2000" b="1" i="1" dirty="0">
              <a:solidFill>
                <a:srgbClr val="00B050"/>
              </a:solidFill>
            </a:endParaRP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57</a:t>
            </a:fld>
            <a:endParaRPr lang="en-IN"/>
          </a:p>
        </p:txBody>
      </p:sp>
      <p:sp>
        <p:nvSpPr>
          <p:cNvPr id="6" name="Footer Placeholder 4"/>
          <p:cNvSpPr>
            <a:spLocks noGrp="1"/>
          </p:cNvSpPr>
          <p:nvPr>
            <p:ph type="ftr" sz="quarter" idx="11"/>
          </p:nvPr>
        </p:nvSpPr>
        <p:spPr>
          <a:xfrm>
            <a:off x="2357422" y="6400800"/>
            <a:ext cx="5357850"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marL="342900" lvl="1" indent="-342900">
              <a:buClr>
                <a:schemeClr val="hlink"/>
              </a:buClr>
              <a:buSzPct val="90000"/>
              <a:buFont typeface="Arial" pitchFamily="34" charset="0"/>
              <a:buChar char="•"/>
            </a:pPr>
            <a:r>
              <a:rPr lang="en-US" sz="2400" dirty="0">
                <a:latin typeface="Times New Roman" pitchFamily="18" charset="0"/>
                <a:cs typeface="Times New Roman" pitchFamily="18" charset="0"/>
              </a:rPr>
              <a:t>Prostaglandin E</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 Increased compared to healthy and CGP</a:t>
            </a:r>
          </a:p>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Califano</a:t>
            </a:r>
            <a:r>
              <a:rPr lang="en-US" sz="2400" b="1" i="1" dirty="0">
                <a:solidFill>
                  <a:srgbClr val="00B050"/>
                </a:solidFill>
                <a:latin typeface="Times New Roman" pitchFamily="18" charset="0"/>
                <a:cs typeface="Times New Roman" pitchFamily="18" charset="0"/>
              </a:rPr>
              <a:t> et al 1992 </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antibodies reactive with carbohydrate in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 patients consist of IgG</a:t>
            </a:r>
            <a:r>
              <a:rPr lang="en-US" sz="2400" baseline="-25000" dirty="0">
                <a:latin typeface="Times New Roman" pitchFamily="18" charset="0"/>
                <a:cs typeface="Times New Roman" pitchFamily="18" charset="0"/>
              </a:rPr>
              <a:t>2</a:t>
            </a:r>
            <a:r>
              <a:rPr lang="en-US" sz="2400" b="1" dirty="0">
                <a:latin typeface="Times New Roman" pitchFamily="18" charset="0"/>
                <a:cs typeface="Times New Roman" pitchFamily="18" charset="0"/>
              </a:rPr>
              <a:t>.</a:t>
            </a:r>
          </a:p>
          <a:p>
            <a:pPr algn="just">
              <a:lnSpc>
                <a:spcPct val="150000"/>
              </a:lnSpc>
              <a:buFont typeface="Arial" pitchFamily="34" charset="0"/>
              <a:buChar char="•"/>
            </a:pPr>
            <a:r>
              <a:rPr lang="en-US" sz="2400" dirty="0">
                <a:latin typeface="Times New Roman" pitchFamily="18" charset="0"/>
                <a:cs typeface="Times New Roman" pitchFamily="18" charset="0"/>
              </a:rPr>
              <a:t>High titers of A.a,IgG</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have been demonstrated in LAP patients. </a:t>
            </a:r>
          </a:p>
          <a:p>
            <a:pPr algn="just">
              <a:lnSpc>
                <a:spcPct val="150000"/>
              </a:lnSpc>
              <a:buFont typeface="Arial" pitchFamily="34" charset="0"/>
              <a:buChar char="•"/>
            </a:pPr>
            <a:r>
              <a:rPr lang="en-US" sz="2400" dirty="0">
                <a:latin typeface="Times New Roman" pitchFamily="18" charset="0"/>
                <a:cs typeface="Times New Roman" pitchFamily="18" charset="0"/>
              </a:rPr>
              <a:t>GAP patients are frequently </a:t>
            </a:r>
            <a:r>
              <a:rPr lang="en-US" sz="2400" dirty="0" err="1">
                <a:latin typeface="Times New Roman" pitchFamily="18" charset="0"/>
                <a:cs typeface="Times New Roman" pitchFamily="18" charset="0"/>
              </a:rPr>
              <a:t>sero</a:t>
            </a:r>
            <a:r>
              <a:rPr lang="en-US" sz="2400" dirty="0">
                <a:latin typeface="Times New Roman" pitchFamily="18" charset="0"/>
                <a:cs typeface="Times New Roman" pitchFamily="18" charset="0"/>
              </a:rPr>
              <a:t> negative for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or display low titers and avidity. </a:t>
            </a:r>
          </a:p>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Tew</a:t>
            </a:r>
            <a:r>
              <a:rPr lang="en-US" sz="2400" b="1" i="1" dirty="0">
                <a:solidFill>
                  <a:srgbClr val="00B050"/>
                </a:solidFill>
                <a:latin typeface="Times New Roman" pitchFamily="18" charset="0"/>
                <a:cs typeface="Times New Roman" pitchFamily="18" charset="0"/>
              </a:rPr>
              <a:t> et al 1996 - </a:t>
            </a:r>
            <a:r>
              <a:rPr lang="en-US" sz="2400" dirty="0">
                <a:latin typeface="Times New Roman" pitchFamily="18" charset="0"/>
                <a:cs typeface="Times New Roman" pitchFamily="18" charset="0"/>
              </a:rPr>
              <a:t>Anti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serotype polysaccharide IgG</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therefore, are considered to be protective against widespread </a:t>
            </a:r>
            <a:r>
              <a:rPr lang="en-US" sz="2400" dirty="0" err="1">
                <a:latin typeface="Times New Roman" pitchFamily="18" charset="0"/>
                <a:cs typeface="Times New Roman" pitchFamily="18" charset="0"/>
              </a:rPr>
              <a:t>AgP</a:t>
            </a:r>
            <a:endParaRPr lang="en-US" sz="2400" b="1" dirty="0">
              <a:latin typeface="Times New Roman" pitchFamily="18" charset="0"/>
              <a:cs typeface="Times New Roman" pitchFamily="18" charset="0"/>
            </a:endParaRPr>
          </a:p>
          <a:p>
            <a:pPr marL="342900" lvl="1" indent="-342900">
              <a:buClr>
                <a:schemeClr val="hlink"/>
              </a:buClr>
              <a:buSzPct val="90000"/>
            </a:pPr>
            <a:endParaRPr lang="en-US" sz="2000" dirty="0"/>
          </a:p>
          <a:p>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58</a:t>
            </a:fld>
            <a:endParaRPr lang="en-IN"/>
          </a:p>
        </p:txBody>
      </p:sp>
      <p:sp>
        <p:nvSpPr>
          <p:cNvPr id="6" name="Footer Placeholder 4"/>
          <p:cNvSpPr>
            <a:spLocks noGrp="1"/>
          </p:cNvSpPr>
          <p:nvPr>
            <p:ph type="ftr" sz="quarter" idx="11"/>
          </p:nvPr>
        </p:nvSpPr>
        <p:spPr>
          <a:xfrm>
            <a:off x="2643174" y="6400800"/>
            <a:ext cx="423388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73759"/>
          </a:xfrm>
        </p:spPr>
        <p:txBody>
          <a:bodyPr/>
          <a:lstStyle/>
          <a:p>
            <a:pPr algn="just">
              <a:lnSpc>
                <a:spcPct val="150000"/>
              </a:lnSpc>
              <a:buFont typeface="Arial" pitchFamily="34" charset="0"/>
              <a:buChar char="•"/>
            </a:pPr>
            <a:r>
              <a:rPr lang="en-US" sz="2400" dirty="0">
                <a:solidFill>
                  <a:srgbClr val="00B050"/>
                </a:solidFill>
                <a:latin typeface="Times New Roman" pitchFamily="18" charset="0"/>
                <a:cs typeface="Times New Roman" pitchFamily="18" charset="0"/>
              </a:rPr>
              <a:t>Van Dyke et al. 1985 </a:t>
            </a:r>
            <a:r>
              <a:rPr lang="en-US" sz="2400" dirty="0">
                <a:solidFill>
                  <a:srgbClr val="FFFF00"/>
                </a:solidFill>
                <a:latin typeface="Times New Roman" pitchFamily="18" charset="0"/>
                <a:cs typeface="Times New Roman" pitchFamily="18" charset="0"/>
              </a:rPr>
              <a:t>- </a:t>
            </a:r>
            <a:r>
              <a:rPr lang="en-US" sz="2400" dirty="0">
                <a:latin typeface="Times New Roman" pitchFamily="18" charset="0"/>
                <a:cs typeface="Times New Roman" pitchFamily="18" charset="0"/>
              </a:rPr>
              <a:t>PMN abnormalities – decreased migration and antibacterial functions, in LAP patients seem to cluster in families - inherited.</a:t>
            </a:r>
          </a:p>
          <a:p>
            <a:pPr algn="just">
              <a:lnSpc>
                <a:spcPct val="150000"/>
              </a:lnSpc>
              <a:buFont typeface="Arial" pitchFamily="34" charset="0"/>
              <a:buChar char="•"/>
            </a:pPr>
            <a:r>
              <a:rPr lang="en-US" sz="2400" dirty="0" err="1">
                <a:latin typeface="Times New Roman" pitchFamily="18" charset="0"/>
                <a:cs typeface="Times New Roman" pitchFamily="18" charset="0"/>
              </a:rPr>
              <a:t>Neutrophil</a:t>
            </a:r>
            <a:r>
              <a:rPr lang="en-US" sz="2400" dirty="0">
                <a:latin typeface="Times New Roman" pitchFamily="18" charset="0"/>
                <a:cs typeface="Times New Roman" pitchFamily="18" charset="0"/>
              </a:rPr>
              <a:t> abnormalities in aggressive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include abnormality in  adherence, </a:t>
            </a:r>
            <a:r>
              <a:rPr lang="en-US" sz="2400" dirty="0" err="1">
                <a:latin typeface="Times New Roman" pitchFamily="18" charset="0"/>
                <a:cs typeface="Times New Roman" pitchFamily="18" charset="0"/>
              </a:rPr>
              <a:t>chemotaxis</a:t>
            </a:r>
            <a:r>
              <a:rPr lang="en-US" sz="2400" dirty="0">
                <a:latin typeface="Times New Roman" pitchFamily="18" charset="0"/>
                <a:cs typeface="Times New Roman" pitchFamily="18" charset="0"/>
              </a:rPr>
              <a:t>, superoxide generation, </a:t>
            </a:r>
            <a:r>
              <a:rPr lang="en-US" sz="2400" dirty="0" err="1">
                <a:latin typeface="Times New Roman" pitchFamily="18" charset="0"/>
                <a:cs typeface="Times New Roman" pitchFamily="18" charset="0"/>
              </a:rPr>
              <a:t>phagocytosis</a:t>
            </a:r>
            <a:r>
              <a:rPr lang="en-US" sz="2400" dirty="0">
                <a:latin typeface="Times New Roman" pitchFamily="18" charset="0"/>
                <a:cs typeface="Times New Roman" pitchFamily="18" charset="0"/>
              </a:rPr>
              <a:t>, bactericidal activity.</a:t>
            </a:r>
          </a:p>
          <a:p>
            <a:pPr algn="just">
              <a:lnSpc>
                <a:spcPct val="150000"/>
              </a:lnSpc>
              <a:buFont typeface="Arial" pitchFamily="34" charset="0"/>
              <a:buChar char="•"/>
            </a:pPr>
            <a:endParaRPr lang="en-US" sz="2000" dirty="0"/>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59</a:t>
            </a:fld>
            <a:endParaRPr lang="en-IN"/>
          </a:p>
        </p:txBody>
      </p:sp>
      <p:sp>
        <p:nvSpPr>
          <p:cNvPr id="5" name="Footer Placeholder 4"/>
          <p:cNvSpPr>
            <a:spLocks noGrp="1"/>
          </p:cNvSpPr>
          <p:nvPr>
            <p:ph type="ftr" sz="quarter" idx="11"/>
          </p:nvPr>
        </p:nvSpPr>
        <p:spPr/>
        <p:txBody>
          <a:bodyPr/>
          <a:lstStyle/>
          <a:p>
            <a:r>
              <a:rPr lang="en-US" dirty="0" err="1"/>
              <a:t>Perio</a:t>
            </a:r>
            <a:r>
              <a:rPr lang="en-US" dirty="0"/>
              <a:t> 2000, </a:t>
            </a:r>
            <a:r>
              <a:rPr lang="en-US" dirty="0" err="1"/>
              <a:t>vol</a:t>
            </a:r>
            <a:r>
              <a:rPr lang="en-US" dirty="0"/>
              <a:t> 43, 2007, 133-159</a:t>
            </a:r>
          </a:p>
          <a:p>
            <a:endParaRPr lang="en-IN"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715436" cy="6143668"/>
          </a:xfrm>
        </p:spPr>
        <p:txBody>
          <a:bodyPr/>
          <a:lstStyle/>
          <a:p>
            <a:pPr>
              <a:lnSpc>
                <a:spcPct val="150000"/>
              </a:lnSpc>
              <a:buFont typeface="Arial" pitchFamily="34" charset="0"/>
              <a:buChar char="•"/>
            </a:pPr>
            <a:endParaRPr lang="en-US" sz="2400" b="1" dirty="0">
              <a:latin typeface="Times New Roman" pitchFamily="18" charset="0"/>
              <a:cs typeface="Times New Roman" pitchFamily="18" charset="0"/>
            </a:endParaRPr>
          </a:p>
          <a:p>
            <a:pPr>
              <a:lnSpc>
                <a:spcPct val="150000"/>
              </a:lnSpc>
              <a:buFont typeface="Arial" pitchFamily="34" charset="0"/>
              <a:buChar char="•"/>
            </a:pPr>
            <a:r>
              <a:rPr lang="en-US" sz="2400" b="1" dirty="0">
                <a:latin typeface="Times New Roman" pitchFamily="18" charset="0"/>
                <a:cs typeface="Times New Roman" pitchFamily="18" charset="0"/>
              </a:rPr>
              <a:t>1940 </a:t>
            </a:r>
            <a:r>
              <a:rPr lang="en-US" sz="2400" b="1" i="1" dirty="0" err="1">
                <a:solidFill>
                  <a:srgbClr val="00B050"/>
                </a:solidFill>
                <a:latin typeface="Times New Roman" pitchFamily="18" charset="0"/>
                <a:cs typeface="Times New Roman" pitchFamily="18" charset="0"/>
              </a:rPr>
              <a:t>Thoma</a:t>
            </a:r>
            <a:r>
              <a:rPr lang="en-US" sz="2400" b="1" i="1" dirty="0">
                <a:solidFill>
                  <a:srgbClr val="00B050"/>
                </a:solidFill>
                <a:latin typeface="Times New Roman" pitchFamily="18" charset="0"/>
                <a:cs typeface="Times New Roman" pitchFamily="18" charset="0"/>
              </a:rPr>
              <a:t> and Goldman </a:t>
            </a:r>
            <a:r>
              <a:rPr lang="en-US" sz="2400" b="1" dirty="0">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Paradontitis</a:t>
            </a:r>
            <a:r>
              <a:rPr lang="en-US" sz="2400" b="1" dirty="0">
                <a:solidFill>
                  <a:srgbClr val="FFFF00"/>
                </a:solidFill>
                <a:latin typeface="Times New Roman" pitchFamily="18" charset="0"/>
                <a:cs typeface="Times New Roman" pitchFamily="18" charset="0"/>
              </a:rPr>
              <a:t> - </a:t>
            </a:r>
            <a:r>
              <a:rPr lang="en-US" sz="2400" dirty="0">
                <a:latin typeface="Times New Roman" pitchFamily="18" charset="0"/>
                <a:cs typeface="Times New Roman" pitchFamily="18" charset="0"/>
              </a:rPr>
              <a:t>that initial </a:t>
            </a:r>
            <a:r>
              <a:rPr lang="en-US" sz="2400" dirty="0" err="1">
                <a:latin typeface="Times New Roman" pitchFamily="18" charset="0"/>
                <a:cs typeface="Times New Roman" pitchFamily="18" charset="0"/>
              </a:rPr>
              <a:t>abnoramality</a:t>
            </a:r>
            <a:r>
              <a:rPr lang="en-US" sz="2400" dirty="0">
                <a:latin typeface="Times New Roman" pitchFamily="18" charset="0"/>
                <a:cs typeface="Times New Roman" pitchFamily="18" charset="0"/>
              </a:rPr>
              <a:t> was located in the alveolar bone rather than in the </a:t>
            </a:r>
            <a:r>
              <a:rPr lang="en-US" sz="2400" dirty="0" err="1">
                <a:latin typeface="Times New Roman" pitchFamily="18" charset="0"/>
                <a:cs typeface="Times New Roman" pitchFamily="18" charset="0"/>
              </a:rPr>
              <a:t>cementum</a:t>
            </a:r>
            <a:r>
              <a:rPr lang="en-US" sz="2400" dirty="0">
                <a:latin typeface="Times New Roman" pitchFamily="18" charset="0"/>
                <a:cs typeface="Times New Roman" pitchFamily="18" charset="0"/>
              </a:rPr>
              <a:t> &amp; </a:t>
            </a:r>
            <a:r>
              <a:rPr lang="en-US" sz="2400" dirty="0" err="1">
                <a:latin typeface="Times New Roman" pitchFamily="18" charset="0"/>
                <a:cs typeface="Times New Roman" pitchFamily="18" charset="0"/>
              </a:rPr>
              <a:t>consisited</a:t>
            </a:r>
            <a:r>
              <a:rPr lang="en-US" sz="2400" dirty="0">
                <a:latin typeface="Times New Roman" pitchFamily="18" charset="0"/>
                <a:cs typeface="Times New Roman" pitchFamily="18" charset="0"/>
              </a:rPr>
              <a:t> of vascular </a:t>
            </a:r>
            <a:r>
              <a:rPr lang="en-US" sz="2400" dirty="0" err="1">
                <a:latin typeface="Times New Roman" pitchFamily="18" charset="0"/>
                <a:cs typeface="Times New Roman" pitchFamily="18" charset="0"/>
              </a:rPr>
              <a:t>resorption</a:t>
            </a:r>
            <a:r>
              <a:rPr lang="en-US" sz="2400" dirty="0">
                <a:latin typeface="Times New Roman" pitchFamily="18" charset="0"/>
                <a:cs typeface="Times New Roman" pitchFamily="18" charset="0"/>
              </a:rPr>
              <a:t> &amp; </a:t>
            </a:r>
            <a:r>
              <a:rPr lang="en-US" sz="2400" dirty="0" err="1">
                <a:latin typeface="Times New Roman" pitchFamily="18" charset="0"/>
                <a:cs typeface="Times New Roman" pitchFamily="18" charset="0"/>
              </a:rPr>
              <a:t>halisteresis</a:t>
            </a:r>
            <a:r>
              <a:rPr lang="en-US" sz="2400" dirty="0">
                <a:latin typeface="Times New Roman" pitchFamily="18" charset="0"/>
                <a:cs typeface="Times New Roman" pitchFamily="18" charset="0"/>
              </a:rPr>
              <a:t> rather than </a:t>
            </a:r>
            <a:r>
              <a:rPr lang="en-US" sz="2400" dirty="0" err="1">
                <a:latin typeface="Times New Roman" pitchFamily="18" charset="0"/>
                <a:cs typeface="Times New Roman" pitchFamily="18" charset="0"/>
              </a:rPr>
              <a:t>lacunar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resorption</a:t>
            </a:r>
            <a:r>
              <a:rPr lang="en-US" sz="2400" dirty="0">
                <a:latin typeface="Times New Roman" pitchFamily="18" charset="0"/>
                <a:cs typeface="Times New Roman" pitchFamily="18" charset="0"/>
              </a:rPr>
              <a:t>.</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1942</a:t>
            </a:r>
            <a:r>
              <a:rPr lang="en-US" sz="2400" dirty="0">
                <a:latin typeface="Times New Roman" pitchFamily="18" charset="0"/>
                <a:cs typeface="Times New Roman" pitchFamily="18" charset="0"/>
              </a:rPr>
              <a:t> </a:t>
            </a:r>
            <a:r>
              <a:rPr lang="en-US" sz="2400" b="1" i="1" dirty="0" err="1">
                <a:solidFill>
                  <a:srgbClr val="00B050"/>
                </a:solidFill>
                <a:latin typeface="Times New Roman" pitchFamily="18" charset="0"/>
                <a:cs typeface="Times New Roman" pitchFamily="18" charset="0"/>
              </a:rPr>
              <a:t>Orban</a:t>
            </a:r>
            <a:r>
              <a:rPr lang="en-US" sz="2400" b="1" i="1" dirty="0">
                <a:solidFill>
                  <a:srgbClr val="00B050"/>
                </a:solidFill>
                <a:latin typeface="Times New Roman" pitchFamily="18" charset="0"/>
                <a:cs typeface="Times New Roman" pitchFamily="18" charset="0"/>
              </a:rPr>
              <a:t> &amp; </a:t>
            </a:r>
            <a:r>
              <a:rPr lang="en-US" sz="2400" b="1" i="1" dirty="0" err="1">
                <a:solidFill>
                  <a:srgbClr val="00B050"/>
                </a:solidFill>
                <a:latin typeface="Times New Roman" pitchFamily="18" charset="0"/>
                <a:cs typeface="Times New Roman" pitchFamily="18" charset="0"/>
              </a:rPr>
              <a:t>Weinmann</a:t>
            </a:r>
            <a:r>
              <a:rPr lang="en-US" sz="2400" i="1" dirty="0">
                <a:solidFill>
                  <a:srgbClr val="00B050"/>
                </a:solidFill>
                <a:latin typeface="Times New Roman" pitchFamily="18" charset="0"/>
                <a:cs typeface="Times New Roman" pitchFamily="18" charset="0"/>
              </a:rPr>
              <a:t> </a:t>
            </a:r>
            <a:r>
              <a:rPr lang="en-US" sz="2400" dirty="0">
                <a:latin typeface="Times New Roman" pitchFamily="18" charset="0"/>
                <a:cs typeface="Times New Roman" pitchFamily="18" charset="0"/>
              </a:rPr>
              <a:t>introduced the term – </a:t>
            </a:r>
            <a:r>
              <a:rPr lang="en-US" sz="2400" b="1" dirty="0" err="1">
                <a:solidFill>
                  <a:srgbClr val="FFFF00"/>
                </a:solidFill>
                <a:latin typeface="Times New Roman" pitchFamily="18" charset="0"/>
                <a:cs typeface="Times New Roman" pitchFamily="18" charset="0"/>
              </a:rPr>
              <a:t>Periodontosis</a:t>
            </a:r>
            <a:r>
              <a:rPr lang="en-US" sz="2400" b="1" dirty="0">
                <a:solidFill>
                  <a:srgbClr val="FFFF00"/>
                </a:solidFill>
                <a:latin typeface="Times New Roman" pitchFamily="18" charset="0"/>
                <a:cs typeface="Times New Roman" pitchFamily="18" charset="0"/>
              </a:rPr>
              <a:t>.</a:t>
            </a:r>
          </a:p>
          <a:p>
            <a:pPr>
              <a:lnSpc>
                <a:spcPct val="150000"/>
              </a:lnSpc>
              <a:buNone/>
            </a:pPr>
            <a:r>
              <a:rPr lang="en-US" sz="2400" dirty="0">
                <a:latin typeface="Times New Roman" pitchFamily="18" charset="0"/>
                <a:cs typeface="Times New Roman" pitchFamily="18" charset="0"/>
              </a:rPr>
              <a:t>    and on the basis of one autopsy case studied in detail they described three stages in the development of disease</a:t>
            </a:r>
          </a:p>
          <a:p>
            <a:pPr>
              <a:lnSpc>
                <a:spcPct val="150000"/>
              </a:lnSpc>
              <a:buNone/>
            </a:pPr>
            <a:endParaRPr lang="en-US" sz="2400" dirty="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6</a:t>
            </a:fld>
            <a:endParaRPr lang="en-IN"/>
          </a:p>
        </p:txBody>
      </p:sp>
      <p:sp>
        <p:nvSpPr>
          <p:cNvPr id="6" name="Footer Placeholder 4"/>
          <p:cNvSpPr>
            <a:spLocks noGrp="1"/>
          </p:cNvSpPr>
          <p:nvPr>
            <p:ph type="ftr" sz="quarter" idx="11"/>
          </p:nvPr>
        </p:nvSpPr>
        <p:spPr>
          <a:xfrm>
            <a:off x="2143108" y="6248400"/>
            <a:ext cx="5143536"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5916635"/>
          </a:xfrm>
        </p:spPr>
        <p:txBody>
          <a:bodyPr/>
          <a:lstStyle/>
          <a:p>
            <a:pPr algn="just">
              <a:lnSpc>
                <a:spcPct val="150000"/>
              </a:lnSpc>
              <a:buNone/>
            </a:pPr>
            <a:r>
              <a:rPr lang="en-US" sz="2400" dirty="0">
                <a:effectLst/>
                <a:latin typeface="Times New Roman" pitchFamily="18" charset="0"/>
                <a:cs typeface="Times New Roman" pitchFamily="18" charset="0"/>
              </a:rPr>
              <a:t>75% of patients with LAP have dysfunctional </a:t>
            </a:r>
            <a:r>
              <a:rPr lang="en-US" sz="2400" dirty="0" err="1">
                <a:effectLst/>
                <a:latin typeface="Times New Roman" pitchFamily="18" charset="0"/>
                <a:cs typeface="Times New Roman" pitchFamily="18" charset="0"/>
              </a:rPr>
              <a:t>neutrophils</a:t>
            </a:r>
            <a:r>
              <a:rPr lang="en-US" sz="2400" dirty="0">
                <a:effectLst/>
                <a:latin typeface="Times New Roman" pitchFamily="18" charset="0"/>
                <a:cs typeface="Times New Roman" pitchFamily="18" charset="0"/>
              </a:rPr>
              <a:t> involving decreased expression of G-protein coupled receptors because of decrease in </a:t>
            </a:r>
            <a:r>
              <a:rPr lang="en-US" sz="2400" dirty="0" err="1">
                <a:effectLst/>
                <a:latin typeface="Times New Roman" pitchFamily="18" charset="0"/>
                <a:cs typeface="Times New Roman" pitchFamily="18" charset="0"/>
              </a:rPr>
              <a:t>gp</a:t>
            </a:r>
            <a:r>
              <a:rPr lang="en-US" sz="2400" dirty="0">
                <a:effectLst/>
                <a:latin typeface="Times New Roman" pitchFamily="18" charset="0"/>
                <a:cs typeface="Times New Roman" pitchFamily="18" charset="0"/>
              </a:rPr>
              <a:t> 110KDa .</a:t>
            </a:r>
          </a:p>
          <a:p>
            <a:pPr algn="just">
              <a:lnSpc>
                <a:spcPct val="150000"/>
              </a:lnSpc>
              <a:buNone/>
            </a:pPr>
            <a:r>
              <a:rPr lang="en-US" sz="2400" dirty="0">
                <a:effectLst/>
                <a:latin typeface="Times New Roman" pitchFamily="18" charset="0"/>
                <a:cs typeface="Times New Roman" pitchFamily="18" charset="0"/>
              </a:rPr>
              <a:t>    This results in a decrease in the </a:t>
            </a:r>
            <a:r>
              <a:rPr lang="en-US" sz="2400" dirty="0" err="1">
                <a:effectLst/>
                <a:latin typeface="Times New Roman" pitchFamily="18" charset="0"/>
                <a:cs typeface="Times New Roman" pitchFamily="18" charset="0"/>
              </a:rPr>
              <a:t>chemotactic</a:t>
            </a:r>
            <a:r>
              <a:rPr lang="en-US" sz="2400" dirty="0">
                <a:effectLst/>
                <a:latin typeface="Times New Roman" pitchFamily="18" charset="0"/>
                <a:cs typeface="Times New Roman" pitchFamily="18" charset="0"/>
              </a:rPr>
              <a:t> response to </a:t>
            </a:r>
            <a:r>
              <a:rPr lang="en-US" sz="2400" dirty="0" err="1">
                <a:effectLst/>
                <a:latin typeface="Times New Roman" pitchFamily="18" charset="0"/>
                <a:cs typeface="Times New Roman" pitchFamily="18" charset="0"/>
              </a:rPr>
              <a:t>chemotactic</a:t>
            </a:r>
            <a:r>
              <a:rPr lang="en-US" sz="2400" dirty="0">
                <a:effectLst/>
                <a:latin typeface="Times New Roman" pitchFamily="18" charset="0"/>
                <a:cs typeface="Times New Roman" pitchFamily="18" charset="0"/>
              </a:rPr>
              <a:t> agents like C5a, N-</a:t>
            </a:r>
            <a:r>
              <a:rPr lang="en-US" sz="2400" dirty="0" err="1">
                <a:effectLst/>
                <a:latin typeface="Times New Roman" pitchFamily="18" charset="0"/>
                <a:cs typeface="Times New Roman" pitchFamily="18" charset="0"/>
              </a:rPr>
              <a:t>formyl</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methionyl</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leucyl</a:t>
            </a:r>
            <a:r>
              <a:rPr lang="en-US" sz="2400" dirty="0">
                <a:effectLst/>
                <a:latin typeface="Times New Roman" pitchFamily="18" charset="0"/>
                <a:cs typeface="Times New Roman" pitchFamily="18" charset="0"/>
              </a:rPr>
              <a:t> phenyl </a:t>
            </a:r>
            <a:r>
              <a:rPr lang="en-US" sz="2400" dirty="0" err="1">
                <a:effectLst/>
                <a:latin typeface="Times New Roman" pitchFamily="18" charset="0"/>
                <a:cs typeface="Times New Roman" pitchFamily="18" charset="0"/>
              </a:rPr>
              <a:t>alanine</a:t>
            </a:r>
            <a:r>
              <a:rPr lang="en-US" sz="2400" dirty="0">
                <a:effectLst/>
                <a:latin typeface="Times New Roman" pitchFamily="18" charset="0"/>
                <a:cs typeface="Times New Roman" pitchFamily="18" charset="0"/>
              </a:rPr>
              <a:t> and </a:t>
            </a:r>
            <a:r>
              <a:rPr lang="en-US" sz="2400" dirty="0" err="1">
                <a:effectLst/>
                <a:latin typeface="Times New Roman" pitchFamily="18" charset="0"/>
                <a:cs typeface="Times New Roman" pitchFamily="18" charset="0"/>
              </a:rPr>
              <a:t>leukotriene</a:t>
            </a:r>
            <a:r>
              <a:rPr lang="en-US" sz="2400" dirty="0">
                <a:effectLst/>
                <a:latin typeface="Times New Roman" pitchFamily="18" charset="0"/>
                <a:cs typeface="Times New Roman" pitchFamily="18" charset="0"/>
              </a:rPr>
              <a:t> B4. </a:t>
            </a:r>
          </a:p>
          <a:p>
            <a:pPr algn="just">
              <a:lnSpc>
                <a:spcPct val="150000"/>
              </a:lnSpc>
            </a:pPr>
            <a:r>
              <a:rPr lang="en-US" sz="2400" dirty="0">
                <a:effectLst/>
                <a:latin typeface="Times New Roman" pitchFamily="18" charset="0"/>
                <a:cs typeface="Times New Roman" pitchFamily="18" charset="0"/>
              </a:rPr>
              <a:t>This defect is called a </a:t>
            </a:r>
            <a:r>
              <a:rPr lang="en-US" sz="2400" dirty="0">
                <a:solidFill>
                  <a:srgbClr val="FFFF00"/>
                </a:solidFill>
                <a:effectLst/>
                <a:latin typeface="Times New Roman" pitchFamily="18" charset="0"/>
                <a:cs typeface="Times New Roman" pitchFamily="18" charset="0"/>
              </a:rPr>
              <a:t>global membrane receptor defect. </a:t>
            </a:r>
            <a:r>
              <a:rPr lang="en-US" sz="2400" dirty="0">
                <a:effectLst/>
                <a:latin typeface="Times New Roman" pitchFamily="18" charset="0"/>
                <a:cs typeface="Times New Roman" pitchFamily="18" charset="0"/>
              </a:rPr>
              <a:t>This also causes defect in trans endothelial migration, </a:t>
            </a:r>
            <a:r>
              <a:rPr lang="en-US" sz="2400" dirty="0" err="1">
                <a:effectLst/>
                <a:latin typeface="Times New Roman" pitchFamily="18" charset="0"/>
                <a:cs typeface="Times New Roman" pitchFamily="18" charset="0"/>
              </a:rPr>
              <a:t>transepithelial</a:t>
            </a:r>
            <a:r>
              <a:rPr lang="en-US" sz="2400" dirty="0">
                <a:effectLst/>
                <a:latin typeface="Times New Roman" pitchFamily="18" charset="0"/>
                <a:cs typeface="Times New Roman" pitchFamily="18" charset="0"/>
              </a:rPr>
              <a:t> migration and </a:t>
            </a:r>
            <a:r>
              <a:rPr lang="en-US" sz="2400" dirty="0" err="1">
                <a:effectLst/>
                <a:latin typeface="Times New Roman" pitchFamily="18" charset="0"/>
                <a:cs typeface="Times New Roman" pitchFamily="18" charset="0"/>
              </a:rPr>
              <a:t>chemotaxis</a:t>
            </a:r>
            <a:endParaRPr lang="en-IN" sz="2400"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60</a:t>
            </a:fld>
            <a:endParaRPr lang="en-IN"/>
          </a:p>
        </p:txBody>
      </p:sp>
      <p:sp>
        <p:nvSpPr>
          <p:cNvPr id="6" name="Footer Placeholder 4"/>
          <p:cNvSpPr>
            <a:spLocks noGrp="1"/>
          </p:cNvSpPr>
          <p:nvPr>
            <p:ph type="ftr" sz="quarter" idx="11"/>
          </p:nvPr>
        </p:nvSpPr>
        <p:spPr/>
        <p:txBody>
          <a:bodyPr/>
          <a:lstStyle/>
          <a:p>
            <a:r>
              <a:rPr lang="en-US" dirty="0" err="1"/>
              <a:t>Perio</a:t>
            </a:r>
            <a:r>
              <a:rPr lang="en-US" dirty="0"/>
              <a:t> 2000, </a:t>
            </a:r>
            <a:r>
              <a:rPr lang="en-US" dirty="0" err="1"/>
              <a:t>vol</a:t>
            </a:r>
            <a:r>
              <a:rPr lang="en-US" dirty="0"/>
              <a:t> 43, 2007, 133-159</a:t>
            </a:r>
          </a:p>
          <a:p>
            <a:endParaRPr lang="en-IN"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72518" cy="5630883"/>
          </a:xfrm>
        </p:spPr>
        <p:txBody>
          <a:bodyPr/>
          <a:lstStyle/>
          <a:p>
            <a:pPr>
              <a:buNone/>
            </a:pPr>
            <a:endParaRPr lang="en-US" sz="2800" b="1" i="1" dirty="0">
              <a:solidFill>
                <a:srgbClr val="FFFF00"/>
              </a:solidFill>
              <a:latin typeface="Times New Roman" pitchFamily="18" charset="0"/>
              <a:ea typeface="Verdana" pitchFamily="34" charset="0"/>
              <a:cs typeface="Times New Roman" pitchFamily="18" charset="0"/>
            </a:endParaRPr>
          </a:p>
          <a:p>
            <a:pPr>
              <a:lnSpc>
                <a:spcPct val="150000"/>
              </a:lnSpc>
              <a:buNone/>
            </a:pPr>
            <a:r>
              <a:rPr lang="en-US" sz="2400" b="1" i="1" dirty="0" err="1">
                <a:solidFill>
                  <a:srgbClr val="00B050"/>
                </a:solidFill>
                <a:latin typeface="Times New Roman" pitchFamily="18" charset="0"/>
                <a:ea typeface="Verdana" pitchFamily="34" charset="0"/>
                <a:cs typeface="Times New Roman" pitchFamily="18" charset="0"/>
              </a:rPr>
              <a:t>Buchmann</a:t>
            </a:r>
            <a:r>
              <a:rPr lang="en-US" sz="2400" b="1" i="1" dirty="0">
                <a:solidFill>
                  <a:srgbClr val="00B050"/>
                </a:solidFill>
                <a:latin typeface="Times New Roman" pitchFamily="18" charset="0"/>
                <a:ea typeface="Verdana" pitchFamily="34" charset="0"/>
                <a:cs typeface="Times New Roman" pitchFamily="18" charset="0"/>
              </a:rPr>
              <a:t> et al -</a:t>
            </a:r>
            <a:r>
              <a:rPr lang="en-US" sz="2400" dirty="0">
                <a:latin typeface="Times New Roman" pitchFamily="18" charset="0"/>
                <a:ea typeface="Verdana" pitchFamily="34" charset="0"/>
                <a:cs typeface="Times New Roman" pitchFamily="18" charset="0"/>
              </a:rPr>
              <a:t>reported elevated </a:t>
            </a:r>
            <a:r>
              <a:rPr lang="en-US" sz="2400" dirty="0" err="1">
                <a:latin typeface="Times New Roman" pitchFamily="18" charset="0"/>
                <a:ea typeface="Verdana" pitchFamily="34" charset="0"/>
                <a:cs typeface="Times New Roman" pitchFamily="18" charset="0"/>
              </a:rPr>
              <a:t>neutrophil</a:t>
            </a:r>
            <a:r>
              <a:rPr lang="en-US" sz="2400" dirty="0">
                <a:latin typeface="Times New Roman" pitchFamily="18" charset="0"/>
                <a:ea typeface="Verdana" pitchFamily="34" charset="0"/>
                <a:cs typeface="Times New Roman" pitchFamily="18" charset="0"/>
              </a:rPr>
              <a:t>  counts in aggressive Periodontitis</a:t>
            </a:r>
            <a:r>
              <a:rPr lang="en-IN" sz="2400" dirty="0">
                <a:solidFill>
                  <a:srgbClr val="C00000"/>
                </a:solidFill>
                <a:latin typeface="Times New Roman" pitchFamily="18" charset="0"/>
                <a:ea typeface="Verdana" pitchFamily="34" charset="0"/>
                <a:cs typeface="Times New Roman" pitchFamily="18" charset="0"/>
              </a:rPr>
              <a:t>.</a:t>
            </a:r>
            <a:r>
              <a:rPr lang="en-US" sz="2400" dirty="0">
                <a:latin typeface="Times New Roman" pitchFamily="18" charset="0"/>
                <a:ea typeface="Verdana" pitchFamily="34" charset="0"/>
                <a:cs typeface="Times New Roman" pitchFamily="18" charset="0"/>
              </a:rPr>
              <a:t>Approximately 75% of patients with LAP have   dysfunctional </a:t>
            </a:r>
            <a:r>
              <a:rPr lang="en-US" sz="2400" dirty="0" err="1">
                <a:latin typeface="Times New Roman" pitchFamily="18" charset="0"/>
                <a:ea typeface="Verdana" pitchFamily="34" charset="0"/>
                <a:cs typeface="Times New Roman" pitchFamily="18" charset="0"/>
              </a:rPr>
              <a:t>neutrophils</a:t>
            </a:r>
            <a:r>
              <a:rPr lang="en-US" sz="2400" dirty="0">
                <a:latin typeface="Times New Roman" pitchFamily="18" charset="0"/>
                <a:ea typeface="Verdana" pitchFamily="34" charset="0"/>
                <a:cs typeface="Times New Roman" pitchFamily="18" charset="0"/>
              </a:rPr>
              <a:t>. </a:t>
            </a:r>
          </a:p>
          <a:p>
            <a:pPr>
              <a:lnSpc>
                <a:spcPct val="150000"/>
              </a:lnSpc>
            </a:pPr>
            <a:r>
              <a:rPr lang="en-US" sz="2400" dirty="0">
                <a:latin typeface="Times New Roman" pitchFamily="18" charset="0"/>
                <a:ea typeface="Verdana" pitchFamily="34" charset="0"/>
                <a:cs typeface="Times New Roman" pitchFamily="18" charset="0"/>
              </a:rPr>
              <a:t>There is defective </a:t>
            </a:r>
            <a:r>
              <a:rPr lang="en-US" sz="2400" dirty="0" err="1">
                <a:latin typeface="Times New Roman" pitchFamily="18" charset="0"/>
                <a:ea typeface="Verdana" pitchFamily="34" charset="0"/>
                <a:cs typeface="Times New Roman" pitchFamily="18" charset="0"/>
              </a:rPr>
              <a:t>chemotactic</a:t>
            </a:r>
            <a:r>
              <a:rPr lang="en-US" sz="2400" dirty="0">
                <a:latin typeface="Times New Roman" pitchFamily="18" charset="0"/>
                <a:ea typeface="Verdana" pitchFamily="34" charset="0"/>
                <a:cs typeface="Times New Roman" pitchFamily="18" charset="0"/>
              </a:rPr>
              <a:t> response to several </a:t>
            </a:r>
            <a:r>
              <a:rPr lang="en-US" sz="2400" dirty="0" err="1">
                <a:latin typeface="Times New Roman" pitchFamily="18" charset="0"/>
                <a:ea typeface="Verdana" pitchFamily="34" charset="0"/>
                <a:cs typeface="Times New Roman" pitchFamily="18" charset="0"/>
              </a:rPr>
              <a:t>chemotactic</a:t>
            </a:r>
            <a:r>
              <a:rPr lang="en-US" sz="2400" dirty="0">
                <a:latin typeface="Times New Roman" pitchFamily="18" charset="0"/>
                <a:ea typeface="Verdana" pitchFamily="34" charset="0"/>
                <a:cs typeface="Times New Roman" pitchFamily="18" charset="0"/>
              </a:rPr>
              <a:t> agents- c5a, FMLP and </a:t>
            </a:r>
            <a:r>
              <a:rPr lang="en-US" sz="2400" dirty="0" err="1">
                <a:latin typeface="Times New Roman" pitchFamily="18" charset="0"/>
                <a:ea typeface="Verdana" pitchFamily="34" charset="0"/>
                <a:cs typeface="Times New Roman" pitchFamily="18" charset="0"/>
              </a:rPr>
              <a:t>leukotriene</a:t>
            </a:r>
            <a:r>
              <a:rPr lang="en-US" sz="2400" dirty="0">
                <a:latin typeface="Times New Roman" pitchFamily="18" charset="0"/>
                <a:ea typeface="Verdana" pitchFamily="34" charset="0"/>
                <a:cs typeface="Times New Roman" pitchFamily="18" charset="0"/>
              </a:rPr>
              <a:t> B4.</a:t>
            </a:r>
          </a:p>
          <a:p>
            <a:pPr>
              <a:buNone/>
            </a:pPr>
            <a:endParaRPr lang="en-IN"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EA8F7DC-4F65-4E02-AD7B-B7A4A4A60F4A}" type="slidenum">
              <a:rPr lang="en-IN" smtClean="0"/>
              <a:pPr/>
              <a:t>61</a:t>
            </a:fld>
            <a:endParaRPr lang="en-IN"/>
          </a:p>
        </p:txBody>
      </p:sp>
      <p:sp>
        <p:nvSpPr>
          <p:cNvPr id="6" name="Footer Placeholder 3"/>
          <p:cNvSpPr>
            <a:spLocks noGrp="1"/>
          </p:cNvSpPr>
          <p:nvPr>
            <p:ph type="ftr" sz="quarter" idx="11"/>
          </p:nvPr>
        </p:nvSpPr>
        <p:spPr>
          <a:xfrm>
            <a:off x="571472" y="6543700"/>
            <a:ext cx="7572428" cy="457200"/>
          </a:xfrm>
        </p:spPr>
        <p:txBody>
          <a:bodyPr/>
          <a:lstStyle/>
          <a:p>
            <a:r>
              <a:rPr lang="en-US" sz="1400" dirty="0">
                <a:latin typeface="Times New Roman" pitchFamily="18" charset="0"/>
                <a:ea typeface="Verdana" pitchFamily="34" charset="0"/>
                <a:cs typeface="Times New Roman" pitchFamily="18" charset="0"/>
              </a:rPr>
              <a:t>Ryder  M I. Comparison of  </a:t>
            </a:r>
            <a:r>
              <a:rPr lang="en-US" sz="1400" dirty="0" err="1">
                <a:latin typeface="Times New Roman" pitchFamily="18" charset="0"/>
                <a:ea typeface="Verdana" pitchFamily="34" charset="0"/>
                <a:cs typeface="Times New Roman" pitchFamily="18" charset="0"/>
              </a:rPr>
              <a:t>neutrophil</a:t>
            </a:r>
            <a:r>
              <a:rPr lang="en-US" sz="1400" dirty="0">
                <a:latin typeface="Times New Roman" pitchFamily="18" charset="0"/>
                <a:ea typeface="Verdana" pitchFamily="34" charset="0"/>
                <a:cs typeface="Times New Roman" pitchFamily="18" charset="0"/>
              </a:rPr>
              <a:t> functions in aggressive and chronic </a:t>
            </a:r>
            <a:r>
              <a:rPr lang="en-US" sz="1400" dirty="0" err="1">
                <a:latin typeface="Times New Roman" pitchFamily="18" charset="0"/>
                <a:ea typeface="Verdana" pitchFamily="34" charset="0"/>
                <a:cs typeface="Times New Roman" pitchFamily="18" charset="0"/>
              </a:rPr>
              <a:t>periodontitis</a:t>
            </a:r>
            <a:r>
              <a:rPr lang="en-US" sz="1400" dirty="0">
                <a:latin typeface="Times New Roman" pitchFamily="18" charset="0"/>
                <a:ea typeface="Verdana" pitchFamily="34" charset="0"/>
                <a:cs typeface="Times New Roman" pitchFamily="18" charset="0"/>
              </a:rPr>
              <a:t>. </a:t>
            </a:r>
            <a:r>
              <a:rPr lang="en-US" sz="1400" dirty="0" err="1">
                <a:latin typeface="Times New Roman" pitchFamily="18" charset="0"/>
                <a:ea typeface="Verdana" pitchFamily="34" charset="0"/>
                <a:cs typeface="Times New Roman" pitchFamily="18" charset="0"/>
              </a:rPr>
              <a:t>Periodontol</a:t>
            </a:r>
            <a:r>
              <a:rPr lang="en-US" sz="1400" dirty="0">
                <a:latin typeface="Times New Roman" pitchFamily="18" charset="0"/>
                <a:ea typeface="Verdana" pitchFamily="34" charset="0"/>
                <a:cs typeface="Times New Roman" pitchFamily="18" charset="0"/>
              </a:rPr>
              <a:t> 2000 2010; 53: 124–137.</a:t>
            </a:r>
          </a:p>
          <a:p>
            <a:endParaRPr lang="en-IN" sz="14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lnSpc>
                <a:spcPct val="150000"/>
              </a:lnSpc>
            </a:pPr>
            <a:r>
              <a:rPr lang="en-US" sz="2400" dirty="0">
                <a:latin typeface="Times New Roman" pitchFamily="18" charset="0"/>
                <a:ea typeface="Verdana" pitchFamily="34" charset="0"/>
                <a:cs typeface="Times New Roman" pitchFamily="18" charset="0"/>
              </a:rPr>
              <a:t>Patients with aggressive Periodontitis exhibited impaired </a:t>
            </a:r>
            <a:r>
              <a:rPr lang="en-US" sz="2400" dirty="0" err="1">
                <a:latin typeface="Times New Roman" pitchFamily="18" charset="0"/>
                <a:ea typeface="Verdana" pitchFamily="34" charset="0"/>
                <a:cs typeface="Times New Roman" pitchFamily="18" charset="0"/>
              </a:rPr>
              <a:t>neutrophil</a:t>
            </a:r>
            <a:r>
              <a:rPr lang="en-US" sz="2400" dirty="0">
                <a:latin typeface="Times New Roman" pitchFamily="18" charset="0"/>
                <a:ea typeface="Verdana" pitchFamily="34" charset="0"/>
                <a:cs typeface="Times New Roman" pitchFamily="18" charset="0"/>
              </a:rPr>
              <a:t> chemo taxis and this may involve </a:t>
            </a:r>
            <a:r>
              <a:rPr lang="en-US" sz="2400" dirty="0">
                <a:solidFill>
                  <a:srgbClr val="C00000"/>
                </a:solidFill>
                <a:latin typeface="Times New Roman" pitchFamily="18" charset="0"/>
                <a:ea typeface="Verdana" pitchFamily="34" charset="0"/>
                <a:cs typeface="Times New Roman" pitchFamily="18" charset="0"/>
              </a:rPr>
              <a:t>faulty surface receptors for </a:t>
            </a:r>
            <a:r>
              <a:rPr lang="en-US" sz="2400" dirty="0" err="1">
                <a:solidFill>
                  <a:srgbClr val="C00000"/>
                </a:solidFill>
                <a:latin typeface="Times New Roman" pitchFamily="18" charset="0"/>
                <a:ea typeface="Verdana" pitchFamily="34" charset="0"/>
                <a:cs typeface="Times New Roman" pitchFamily="18" charset="0"/>
              </a:rPr>
              <a:t>Chemotactic</a:t>
            </a:r>
            <a:r>
              <a:rPr lang="en-US" sz="2400" dirty="0">
                <a:solidFill>
                  <a:srgbClr val="C00000"/>
                </a:solidFill>
                <a:latin typeface="Times New Roman" pitchFamily="18" charset="0"/>
                <a:ea typeface="Verdana" pitchFamily="34" charset="0"/>
                <a:cs typeface="Times New Roman" pitchFamily="18" charset="0"/>
              </a:rPr>
              <a:t> stimulants (PAN RECEPTOR DEFECT)</a:t>
            </a:r>
            <a:r>
              <a:rPr lang="en-US" sz="2400" dirty="0">
                <a:latin typeface="Times New Roman" pitchFamily="18" charset="0"/>
                <a:ea typeface="Verdana" pitchFamily="34" charset="0"/>
                <a:cs typeface="Times New Roman" pitchFamily="18" charset="0"/>
              </a:rPr>
              <a:t> - </a:t>
            </a:r>
            <a:r>
              <a:rPr lang="en-US" sz="2400" b="1" i="1" dirty="0">
                <a:solidFill>
                  <a:srgbClr val="00B050"/>
                </a:solidFill>
                <a:latin typeface="Times New Roman" pitchFamily="18" charset="0"/>
                <a:ea typeface="Verdana" pitchFamily="34" charset="0"/>
                <a:cs typeface="Times New Roman" pitchFamily="18" charset="0"/>
              </a:rPr>
              <a:t>Hidalgo et al 1997</a:t>
            </a:r>
            <a:endParaRPr lang="en-IN" sz="2400" b="1" i="1" dirty="0">
              <a:solidFill>
                <a:srgbClr val="00B050"/>
              </a:solidFill>
              <a:latin typeface="Times New Roman" pitchFamily="18" charset="0"/>
              <a:ea typeface="Verdana" pitchFamily="34" charset="0"/>
              <a:cs typeface="Times New Roman" pitchFamily="18" charset="0"/>
            </a:endParaRPr>
          </a:p>
          <a:p>
            <a:pPr>
              <a:lnSpc>
                <a:spcPct val="150000"/>
              </a:lnSpc>
            </a:pPr>
            <a:r>
              <a:rPr lang="en-US" sz="2400" dirty="0">
                <a:latin typeface="Times New Roman" pitchFamily="18" charset="0"/>
                <a:ea typeface="Verdana" pitchFamily="34" charset="0"/>
                <a:cs typeface="Times New Roman" pitchFamily="18" charset="0"/>
              </a:rPr>
              <a:t>Signal transduction after Receptor-</a:t>
            </a:r>
            <a:r>
              <a:rPr lang="en-US" sz="2400" dirty="0" err="1">
                <a:latin typeface="Times New Roman" pitchFamily="18" charset="0"/>
                <a:ea typeface="Verdana" pitchFamily="34" charset="0"/>
                <a:cs typeface="Times New Roman" pitchFamily="18" charset="0"/>
              </a:rPr>
              <a:t>Ligand</a:t>
            </a:r>
            <a:r>
              <a:rPr lang="en-US" sz="2400" dirty="0">
                <a:latin typeface="Times New Roman" pitchFamily="18" charset="0"/>
                <a:ea typeface="Verdana" pitchFamily="34" charset="0"/>
                <a:cs typeface="Times New Roman" pitchFamily="18" charset="0"/>
              </a:rPr>
              <a:t> interaction is decreased.</a:t>
            </a:r>
            <a:endParaRPr lang="en-IN" sz="2400" dirty="0">
              <a:latin typeface="Times New Roman" pitchFamily="18" charset="0"/>
              <a:ea typeface="Verdana" pitchFamily="34" charset="0"/>
              <a:cs typeface="Times New Roman" pitchFamily="18" charset="0"/>
            </a:endParaRPr>
          </a:p>
          <a:p>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142976" y="6543700"/>
            <a:ext cx="7000924" cy="457200"/>
          </a:xfrm>
        </p:spPr>
        <p:txBody>
          <a:bodyPr/>
          <a:lstStyle/>
          <a:p>
            <a:r>
              <a:rPr lang="en-US" sz="1400" dirty="0">
                <a:latin typeface="Times New Roman" pitchFamily="18" charset="0"/>
                <a:ea typeface="Verdana" pitchFamily="34" charset="0"/>
                <a:cs typeface="Times New Roman" pitchFamily="18" charset="0"/>
              </a:rPr>
              <a:t>Ryder  M I. Comparison of  </a:t>
            </a:r>
            <a:r>
              <a:rPr lang="en-US" sz="1400" dirty="0" err="1">
                <a:latin typeface="Times New Roman" pitchFamily="18" charset="0"/>
                <a:ea typeface="Verdana" pitchFamily="34" charset="0"/>
                <a:cs typeface="Times New Roman" pitchFamily="18" charset="0"/>
              </a:rPr>
              <a:t>neutrophil</a:t>
            </a:r>
            <a:r>
              <a:rPr lang="en-US" sz="1400" dirty="0">
                <a:latin typeface="Times New Roman" pitchFamily="18" charset="0"/>
                <a:ea typeface="Verdana" pitchFamily="34" charset="0"/>
                <a:cs typeface="Times New Roman" pitchFamily="18" charset="0"/>
              </a:rPr>
              <a:t> functions in aggressive and chronic </a:t>
            </a:r>
            <a:r>
              <a:rPr lang="en-US" sz="1400" dirty="0" err="1">
                <a:latin typeface="Times New Roman" pitchFamily="18" charset="0"/>
                <a:ea typeface="Verdana" pitchFamily="34" charset="0"/>
                <a:cs typeface="Times New Roman" pitchFamily="18" charset="0"/>
              </a:rPr>
              <a:t>periodontitis</a:t>
            </a:r>
            <a:r>
              <a:rPr lang="en-US" sz="1400" dirty="0">
                <a:latin typeface="Times New Roman" pitchFamily="18" charset="0"/>
                <a:ea typeface="Verdana" pitchFamily="34" charset="0"/>
                <a:cs typeface="Times New Roman" pitchFamily="18" charset="0"/>
              </a:rPr>
              <a:t>. </a:t>
            </a:r>
            <a:r>
              <a:rPr lang="en-US" sz="1400" dirty="0" err="1">
                <a:latin typeface="Times New Roman" pitchFamily="18" charset="0"/>
                <a:ea typeface="Verdana" pitchFamily="34" charset="0"/>
                <a:cs typeface="Times New Roman" pitchFamily="18" charset="0"/>
              </a:rPr>
              <a:t>Periodontol</a:t>
            </a:r>
            <a:r>
              <a:rPr lang="en-US" sz="1400" dirty="0">
                <a:latin typeface="Times New Roman" pitchFamily="18" charset="0"/>
                <a:ea typeface="Verdana" pitchFamily="34" charset="0"/>
                <a:cs typeface="Times New Roman" pitchFamily="18" charset="0"/>
              </a:rPr>
              <a:t> 2000 2010; 53: 124–137.</a:t>
            </a:r>
          </a:p>
          <a:p>
            <a:endParaRPr lang="en-IN" sz="1400"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62</a:t>
            </a:fld>
            <a:endParaRPr lang="en-IN"/>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472518" cy="5416569"/>
          </a:xfrm>
        </p:spPr>
        <p:txBody>
          <a:bodyPr/>
          <a:lstStyle/>
          <a:p>
            <a:pPr>
              <a:lnSpc>
                <a:spcPct val="150000"/>
              </a:lnSpc>
            </a:pPr>
            <a:r>
              <a:rPr lang="en-US" sz="2400" b="1" i="1" dirty="0" err="1">
                <a:solidFill>
                  <a:srgbClr val="00B050"/>
                </a:solidFill>
                <a:latin typeface="Times New Roman" pitchFamily="18" charset="0"/>
                <a:ea typeface="Verdana" pitchFamily="34" charset="0"/>
                <a:cs typeface="Times New Roman" pitchFamily="18" charset="0"/>
              </a:rPr>
              <a:t>Kantarci</a:t>
            </a:r>
            <a:r>
              <a:rPr lang="en-US" sz="2400" b="1" i="1" dirty="0">
                <a:solidFill>
                  <a:srgbClr val="00B050"/>
                </a:solidFill>
                <a:latin typeface="Times New Roman" pitchFamily="18" charset="0"/>
                <a:ea typeface="Verdana" pitchFamily="34" charset="0"/>
                <a:cs typeface="Times New Roman" pitchFamily="18" charset="0"/>
              </a:rPr>
              <a:t> A , Van dyke TE - </a:t>
            </a:r>
            <a:r>
              <a:rPr lang="en-US" sz="2400" dirty="0">
                <a:latin typeface="Times New Roman" pitchFamily="18" charset="0"/>
                <a:ea typeface="Verdana" pitchFamily="34" charset="0"/>
                <a:cs typeface="Times New Roman" pitchFamily="18" charset="0"/>
              </a:rPr>
              <a:t>Hyperactive / primed </a:t>
            </a:r>
            <a:r>
              <a:rPr lang="en-US" sz="2400" dirty="0" err="1">
                <a:latin typeface="Times New Roman" pitchFamily="18" charset="0"/>
                <a:ea typeface="Verdana" pitchFamily="34" charset="0"/>
                <a:cs typeface="Times New Roman" pitchFamily="18" charset="0"/>
              </a:rPr>
              <a:t>neutrophil</a:t>
            </a:r>
            <a:r>
              <a:rPr lang="en-US" sz="2400" dirty="0">
                <a:latin typeface="Times New Roman" pitchFamily="18" charset="0"/>
                <a:ea typeface="Verdana" pitchFamily="34" charset="0"/>
                <a:cs typeface="Times New Roman" pitchFamily="18" charset="0"/>
              </a:rPr>
              <a:t> that leads to increased tissue destruction in ‘Aggressive Periodontitis’(increased </a:t>
            </a:r>
            <a:r>
              <a:rPr lang="en-US" sz="2400" dirty="0" err="1">
                <a:latin typeface="Times New Roman" pitchFamily="18" charset="0"/>
                <a:ea typeface="Verdana" pitchFamily="34" charset="0"/>
                <a:cs typeface="Times New Roman" pitchFamily="18" charset="0"/>
              </a:rPr>
              <a:t>neutrophil</a:t>
            </a:r>
            <a:r>
              <a:rPr lang="en-US" sz="2400" dirty="0">
                <a:latin typeface="Times New Roman" pitchFamily="18" charset="0"/>
                <a:ea typeface="Verdana" pitchFamily="34" charset="0"/>
                <a:cs typeface="Times New Roman" pitchFamily="18" charset="0"/>
              </a:rPr>
              <a:t> adhesion, enzyme release, and elevated oxidative burst)</a:t>
            </a:r>
          </a:p>
          <a:p>
            <a:pPr>
              <a:lnSpc>
                <a:spcPct val="150000"/>
              </a:lnSpc>
              <a:buNone/>
            </a:pPr>
            <a:endParaRPr lang="en-US" sz="2400" dirty="0">
              <a:latin typeface="Times New Roman" pitchFamily="18" charset="0"/>
              <a:ea typeface="Verdana" pitchFamily="34" charset="0"/>
              <a:cs typeface="Times New Roman" pitchFamily="18" charset="0"/>
            </a:endParaRPr>
          </a:p>
          <a:p>
            <a:pPr>
              <a:lnSpc>
                <a:spcPct val="150000"/>
              </a:lnSpc>
            </a:pPr>
            <a:r>
              <a:rPr lang="en-US" sz="2400" dirty="0">
                <a:latin typeface="Times New Roman" pitchFamily="18" charset="0"/>
                <a:ea typeface="Verdana" pitchFamily="34" charset="0"/>
                <a:cs typeface="Times New Roman" pitchFamily="18" charset="0"/>
              </a:rPr>
              <a:t>Most characteristic event in </a:t>
            </a:r>
            <a:r>
              <a:rPr lang="en-US" sz="2400" dirty="0" err="1">
                <a:latin typeface="Times New Roman" pitchFamily="18" charset="0"/>
                <a:ea typeface="Verdana" pitchFamily="34" charset="0"/>
                <a:cs typeface="Times New Roman" pitchFamily="18" charset="0"/>
              </a:rPr>
              <a:t>neutrophil</a:t>
            </a:r>
            <a:r>
              <a:rPr lang="en-US" sz="2400" dirty="0">
                <a:latin typeface="Times New Roman" pitchFamily="18" charset="0"/>
                <a:ea typeface="Verdana" pitchFamily="34" charset="0"/>
                <a:cs typeface="Times New Roman" pitchFamily="18" charset="0"/>
              </a:rPr>
              <a:t> priming or hyperactivity is synthesis and release of oxidative burst products like superoxide, hydroxyl radicals &amp; hydrogen peroxide, from both resting and stimulated cells - </a:t>
            </a:r>
            <a:r>
              <a:rPr lang="en-US" sz="2400" b="1" i="1" dirty="0" err="1">
                <a:solidFill>
                  <a:srgbClr val="00B050"/>
                </a:solidFill>
                <a:latin typeface="Times New Roman" pitchFamily="18" charset="0"/>
                <a:ea typeface="Verdana" pitchFamily="34" charset="0"/>
                <a:cs typeface="Times New Roman" pitchFamily="18" charset="0"/>
              </a:rPr>
              <a:t>Kaner</a:t>
            </a:r>
            <a:r>
              <a:rPr lang="en-US" sz="2400" b="1" i="1" dirty="0">
                <a:solidFill>
                  <a:srgbClr val="00B050"/>
                </a:solidFill>
                <a:latin typeface="Times New Roman" pitchFamily="18" charset="0"/>
                <a:ea typeface="Verdana" pitchFamily="34" charset="0"/>
                <a:cs typeface="Times New Roman" pitchFamily="18" charset="0"/>
              </a:rPr>
              <a:t> D, </a:t>
            </a:r>
            <a:r>
              <a:rPr lang="en-US" sz="2400" b="1" i="1" dirty="0" err="1">
                <a:solidFill>
                  <a:srgbClr val="00B050"/>
                </a:solidFill>
                <a:latin typeface="Times New Roman" pitchFamily="18" charset="0"/>
                <a:ea typeface="Verdana" pitchFamily="34" charset="0"/>
                <a:cs typeface="Times New Roman" pitchFamily="18" charset="0"/>
              </a:rPr>
              <a:t>Bernimoulin</a:t>
            </a:r>
            <a:r>
              <a:rPr lang="en-US" sz="2400" b="1" i="1" dirty="0">
                <a:solidFill>
                  <a:srgbClr val="00B050"/>
                </a:solidFill>
                <a:latin typeface="Times New Roman" pitchFamily="18" charset="0"/>
                <a:ea typeface="Verdana" pitchFamily="34" charset="0"/>
                <a:cs typeface="Times New Roman" pitchFamily="18" charset="0"/>
              </a:rPr>
              <a:t> JP et al</a:t>
            </a:r>
            <a:endParaRPr lang="en-IN" sz="2400" b="1" i="1" dirty="0">
              <a:solidFill>
                <a:srgbClr val="00B05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785786" y="6758014"/>
            <a:ext cx="7072362" cy="457200"/>
          </a:xfrm>
        </p:spPr>
        <p:txBody>
          <a:bodyPr/>
          <a:lstStyle/>
          <a:p>
            <a:r>
              <a:rPr lang="en-US" dirty="0">
                <a:latin typeface="Times New Roman" pitchFamily="18" charset="0"/>
                <a:ea typeface="Verdana" pitchFamily="34" charset="0"/>
                <a:cs typeface="Times New Roman" pitchFamily="18" charset="0"/>
              </a:rPr>
              <a:t>Ryder  M I. Comparison of  </a:t>
            </a:r>
            <a:r>
              <a:rPr lang="en-US" dirty="0" err="1">
                <a:latin typeface="Times New Roman" pitchFamily="18" charset="0"/>
                <a:ea typeface="Verdana" pitchFamily="34" charset="0"/>
                <a:cs typeface="Times New Roman" pitchFamily="18" charset="0"/>
              </a:rPr>
              <a:t>neutrophil</a:t>
            </a:r>
            <a:r>
              <a:rPr lang="en-US" dirty="0">
                <a:latin typeface="Times New Roman" pitchFamily="18" charset="0"/>
                <a:ea typeface="Verdana" pitchFamily="34" charset="0"/>
                <a:cs typeface="Times New Roman" pitchFamily="18" charset="0"/>
              </a:rPr>
              <a:t> functions in aggressive and chronic </a:t>
            </a:r>
            <a:r>
              <a:rPr lang="en-US" dirty="0" err="1">
                <a:latin typeface="Times New Roman" pitchFamily="18" charset="0"/>
                <a:ea typeface="Verdana" pitchFamily="34" charset="0"/>
                <a:cs typeface="Times New Roman" pitchFamily="18" charset="0"/>
              </a:rPr>
              <a:t>periodontitis</a:t>
            </a:r>
            <a:r>
              <a:rPr lang="en-US" dirty="0">
                <a:latin typeface="Times New Roman" pitchFamily="18" charset="0"/>
                <a:ea typeface="Verdana" pitchFamily="34" charset="0"/>
                <a:cs typeface="Times New Roman" pitchFamily="18" charset="0"/>
              </a:rPr>
              <a:t>. </a:t>
            </a:r>
            <a:r>
              <a:rPr lang="en-US" dirty="0" err="1">
                <a:latin typeface="Times New Roman" pitchFamily="18" charset="0"/>
                <a:ea typeface="Verdana" pitchFamily="34" charset="0"/>
                <a:cs typeface="Times New Roman" pitchFamily="18" charset="0"/>
              </a:rPr>
              <a:t>Periodontol</a:t>
            </a:r>
            <a:r>
              <a:rPr lang="en-US" dirty="0">
                <a:latin typeface="Times New Roman" pitchFamily="18" charset="0"/>
                <a:ea typeface="Verdana" pitchFamily="34" charset="0"/>
                <a:cs typeface="Times New Roman" pitchFamily="18" charset="0"/>
              </a:rPr>
              <a:t> 2000 2010; 53: 124–137.</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63</a:t>
            </a:fld>
            <a:endParaRPr lang="en-IN"/>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nSpc>
                <a:spcPct val="150000"/>
              </a:lnSpc>
              <a:buNone/>
            </a:pPr>
            <a:endParaRPr lang="en-US" sz="2400" b="1" i="1" dirty="0">
              <a:solidFill>
                <a:srgbClr val="00B050"/>
              </a:solidFill>
              <a:latin typeface="Times New Roman" pitchFamily="18" charset="0"/>
              <a:ea typeface="Verdana" pitchFamily="34" charset="0"/>
              <a:cs typeface="Times New Roman" pitchFamily="18" charset="0"/>
            </a:endParaRPr>
          </a:p>
          <a:p>
            <a:pPr>
              <a:lnSpc>
                <a:spcPct val="150000"/>
              </a:lnSpc>
              <a:buNone/>
            </a:pPr>
            <a:r>
              <a:rPr lang="en-US" sz="2400" b="1" i="1" dirty="0" err="1">
                <a:solidFill>
                  <a:srgbClr val="00B050"/>
                </a:solidFill>
                <a:latin typeface="Times New Roman" pitchFamily="18" charset="0"/>
                <a:ea typeface="Verdana" pitchFamily="34" charset="0"/>
                <a:cs typeface="Times New Roman" pitchFamily="18" charset="0"/>
              </a:rPr>
              <a:t>Nermin</a:t>
            </a:r>
            <a:r>
              <a:rPr lang="en-US" sz="2400" b="1" i="1" dirty="0">
                <a:solidFill>
                  <a:srgbClr val="00B050"/>
                </a:solidFill>
                <a:latin typeface="Times New Roman" pitchFamily="18" charset="0"/>
                <a:ea typeface="Verdana" pitchFamily="34" charset="0"/>
                <a:cs typeface="Times New Roman" pitchFamily="18" charset="0"/>
              </a:rPr>
              <a:t> et al – </a:t>
            </a:r>
            <a:r>
              <a:rPr lang="en-US" sz="2400" dirty="0">
                <a:latin typeface="Times New Roman" pitchFamily="18" charset="0"/>
                <a:ea typeface="Verdana" pitchFamily="34" charset="0"/>
                <a:cs typeface="Times New Roman" pitchFamily="18" charset="0"/>
              </a:rPr>
              <a:t>greater </a:t>
            </a:r>
            <a:r>
              <a:rPr lang="en-US" sz="2400" dirty="0">
                <a:latin typeface="Times New Roman" pitchFamily="18" charset="0"/>
                <a:ea typeface="Verdana" pitchFamily="34" charset="0"/>
                <a:cs typeface="Times New Roman" pitchFamily="18" charset="0"/>
                <a:sym typeface="Symbol"/>
              </a:rPr>
              <a:t>-</a:t>
            </a:r>
            <a:r>
              <a:rPr lang="en-US" sz="2400" dirty="0" err="1">
                <a:latin typeface="Times New Roman" pitchFamily="18" charset="0"/>
                <a:ea typeface="Verdana" pitchFamily="34" charset="0"/>
                <a:cs typeface="Times New Roman" pitchFamily="18" charset="0"/>
                <a:sym typeface="Symbol"/>
              </a:rPr>
              <a:t>glucuronidase</a:t>
            </a:r>
            <a:r>
              <a:rPr lang="en-US" sz="2400" dirty="0">
                <a:latin typeface="Times New Roman" pitchFamily="18" charset="0"/>
                <a:ea typeface="Verdana" pitchFamily="34" charset="0"/>
                <a:cs typeface="Times New Roman" pitchFamily="18" charset="0"/>
                <a:sym typeface="Symbol"/>
              </a:rPr>
              <a:t> and </a:t>
            </a:r>
            <a:r>
              <a:rPr lang="en-US" sz="2400" dirty="0" err="1">
                <a:latin typeface="Times New Roman" pitchFamily="18" charset="0"/>
                <a:ea typeface="Verdana" pitchFamily="34" charset="0"/>
                <a:cs typeface="Times New Roman" pitchFamily="18" charset="0"/>
                <a:sym typeface="Symbol"/>
              </a:rPr>
              <a:t>myeloperoxidase</a:t>
            </a:r>
            <a:r>
              <a:rPr lang="en-US" sz="2400" dirty="0">
                <a:latin typeface="Times New Roman" pitchFamily="18" charset="0"/>
                <a:ea typeface="Verdana" pitchFamily="34" charset="0"/>
                <a:cs typeface="Times New Roman" pitchFamily="18" charset="0"/>
                <a:sym typeface="Symbol"/>
              </a:rPr>
              <a:t>  activity in patients with </a:t>
            </a:r>
            <a:r>
              <a:rPr lang="en-US" sz="2400" dirty="0" err="1">
                <a:latin typeface="Times New Roman" pitchFamily="18" charset="0"/>
                <a:ea typeface="Verdana" pitchFamily="34" charset="0"/>
                <a:cs typeface="Times New Roman" pitchFamily="18" charset="0"/>
                <a:sym typeface="Symbol"/>
              </a:rPr>
              <a:t>AgP</a:t>
            </a:r>
            <a:r>
              <a:rPr lang="en-US" sz="2400" dirty="0">
                <a:latin typeface="Times New Roman" pitchFamily="18" charset="0"/>
                <a:ea typeface="Verdana" pitchFamily="34" charset="0"/>
                <a:cs typeface="Times New Roman" pitchFamily="18" charset="0"/>
                <a:sym typeface="Symbol"/>
              </a:rPr>
              <a:t>.</a:t>
            </a:r>
          </a:p>
          <a:p>
            <a:pPr>
              <a:lnSpc>
                <a:spcPct val="150000"/>
              </a:lnSpc>
            </a:pPr>
            <a:r>
              <a:rPr lang="en-US" sz="2400" dirty="0" err="1">
                <a:effectLst/>
                <a:latin typeface="Times New Roman" pitchFamily="18" charset="0"/>
                <a:ea typeface="Verdana" pitchFamily="34" charset="0"/>
                <a:cs typeface="Times New Roman" pitchFamily="18" charset="0"/>
              </a:rPr>
              <a:t>Phagocytosis</a:t>
            </a:r>
            <a:r>
              <a:rPr lang="en-US" sz="2400" dirty="0">
                <a:effectLst/>
                <a:latin typeface="Times New Roman" pitchFamily="18" charset="0"/>
                <a:ea typeface="Verdana" pitchFamily="34" charset="0"/>
                <a:cs typeface="Times New Roman" pitchFamily="18" charset="0"/>
              </a:rPr>
              <a:t> of </a:t>
            </a:r>
            <a:r>
              <a:rPr lang="en-US" sz="2400" i="1" dirty="0" err="1">
                <a:effectLst/>
                <a:latin typeface="Times New Roman" pitchFamily="18" charset="0"/>
                <a:ea typeface="Verdana" pitchFamily="34" charset="0"/>
                <a:cs typeface="Times New Roman" pitchFamily="18" charset="0"/>
              </a:rPr>
              <a:t>A.a</a:t>
            </a:r>
            <a:r>
              <a:rPr lang="en-US" sz="2400" dirty="0">
                <a:effectLst/>
                <a:latin typeface="Times New Roman" pitchFamily="18" charset="0"/>
                <a:ea typeface="Verdana" pitchFamily="34" charset="0"/>
                <a:cs typeface="Times New Roman" pitchFamily="18" charset="0"/>
              </a:rPr>
              <a:t> normal – however decreased intracellular killing of this organism probably due to </a:t>
            </a:r>
            <a:r>
              <a:rPr lang="en-US" sz="2400" b="1" i="1" dirty="0">
                <a:solidFill>
                  <a:srgbClr val="C00000"/>
                </a:solidFill>
                <a:effectLst/>
                <a:latin typeface="Times New Roman" pitchFamily="18" charset="0"/>
                <a:ea typeface="Verdana" pitchFamily="34" charset="0"/>
                <a:cs typeface="Times New Roman" pitchFamily="18" charset="0"/>
              </a:rPr>
              <a:t>defective calcium influx factor activity </a:t>
            </a:r>
            <a:r>
              <a:rPr lang="en-US" sz="2400" dirty="0">
                <a:effectLst/>
                <a:latin typeface="Times New Roman" pitchFamily="18" charset="0"/>
                <a:ea typeface="Verdana" pitchFamily="34" charset="0"/>
                <a:cs typeface="Times New Roman" pitchFamily="18" charset="0"/>
              </a:rPr>
              <a:t>in </a:t>
            </a:r>
            <a:r>
              <a:rPr lang="en-US" sz="2400" dirty="0" err="1">
                <a:effectLst/>
                <a:latin typeface="Times New Roman" pitchFamily="18" charset="0"/>
                <a:ea typeface="Verdana" pitchFamily="34" charset="0"/>
                <a:cs typeface="Times New Roman" pitchFamily="18" charset="0"/>
              </a:rPr>
              <a:t>neutrophils</a:t>
            </a:r>
            <a:r>
              <a:rPr lang="en-US" sz="2400" dirty="0">
                <a:effectLst/>
                <a:latin typeface="Times New Roman" pitchFamily="18" charset="0"/>
                <a:ea typeface="Verdana" pitchFamily="34" charset="0"/>
                <a:cs typeface="Times New Roman" pitchFamily="18" charset="0"/>
              </a:rPr>
              <a:t>.</a:t>
            </a:r>
          </a:p>
          <a:p>
            <a:pPr>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64</a:t>
            </a:fld>
            <a:endParaRPr lang="en-IN"/>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6569"/>
          </a:xfrm>
        </p:spPr>
        <p:txBody>
          <a:bodyPr/>
          <a:lstStyle/>
          <a:p>
            <a:pPr>
              <a:lnSpc>
                <a:spcPct val="150000"/>
              </a:lnSpc>
              <a:buClr>
                <a:srgbClr val="CC3300"/>
              </a:buClr>
              <a:buFont typeface="Wingdings" pitchFamily="2" charset="2"/>
              <a:buChar char="Ø"/>
            </a:pPr>
            <a:r>
              <a:rPr lang="en-US" sz="2400" b="1" i="1" dirty="0" err="1">
                <a:solidFill>
                  <a:srgbClr val="00B050"/>
                </a:solidFill>
                <a:effectLst/>
                <a:latin typeface="Times New Roman" pitchFamily="18" charset="0"/>
                <a:cs typeface="Times New Roman" pitchFamily="18" charset="0"/>
              </a:rPr>
              <a:t>Anusaksathien</a:t>
            </a:r>
            <a:r>
              <a:rPr lang="en-US" sz="2400" b="1" i="1" dirty="0">
                <a:solidFill>
                  <a:srgbClr val="00B050"/>
                </a:solidFill>
                <a:effectLst/>
                <a:latin typeface="Times New Roman" pitchFamily="18" charset="0"/>
                <a:cs typeface="Times New Roman" pitchFamily="18" charset="0"/>
              </a:rPr>
              <a:t> and Dolby 1991 </a:t>
            </a:r>
            <a:r>
              <a:rPr lang="en-US" sz="2400" dirty="0">
                <a:latin typeface="Times New Roman" pitchFamily="18" charset="0"/>
                <a:cs typeface="Times New Roman" pitchFamily="18" charset="0"/>
              </a:rPr>
              <a:t>– Auto immunity- GAP - Increased expression of type II MHC </a:t>
            </a:r>
            <a:r>
              <a:rPr lang="en-US" sz="2400" dirty="0" err="1">
                <a:latin typeface="Times New Roman" pitchFamily="18" charset="0"/>
                <a:cs typeface="Times New Roman" pitchFamily="18" charset="0"/>
              </a:rPr>
              <a:t>molecules,HLA</a:t>
            </a:r>
            <a:r>
              <a:rPr lang="en-US" sz="2400" dirty="0">
                <a:latin typeface="Times New Roman" pitchFamily="18" charset="0"/>
                <a:cs typeface="Times New Roman" pitchFamily="18" charset="0"/>
              </a:rPr>
              <a:t> DR4 ,Polyclonal activation of B cells</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65</a:t>
            </a:fld>
            <a:endParaRPr lang="en-IN"/>
          </a:p>
        </p:txBody>
      </p:sp>
      <p:sp>
        <p:nvSpPr>
          <p:cNvPr id="6" name="Footer Placeholder 4"/>
          <p:cNvSpPr>
            <a:spLocks noGrp="1"/>
          </p:cNvSpPr>
          <p:nvPr>
            <p:ph type="ftr" sz="quarter" idx="11"/>
          </p:nvPr>
        </p:nvSpPr>
        <p:spPr>
          <a:xfrm>
            <a:off x="1428728" y="6543700"/>
            <a:ext cx="5500726"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401080" cy="5416569"/>
          </a:xfrm>
        </p:spPr>
        <p:txBody>
          <a:bodyPr/>
          <a:lstStyle/>
          <a:p>
            <a:pPr>
              <a:buNone/>
            </a:pPr>
            <a:r>
              <a:rPr lang="en-IN" sz="2800" b="1" i="1" dirty="0">
                <a:solidFill>
                  <a:srgbClr val="FFFF00"/>
                </a:solidFill>
                <a:latin typeface="Times New Roman" pitchFamily="18" charset="0"/>
                <a:cs typeface="Times New Roman" pitchFamily="18" charset="0"/>
              </a:rPr>
              <a:t>Viruses in aggressive </a:t>
            </a:r>
            <a:r>
              <a:rPr lang="en-IN" sz="2800" b="1" i="1" dirty="0" err="1">
                <a:solidFill>
                  <a:srgbClr val="FFFF00"/>
                </a:solidFill>
                <a:latin typeface="Times New Roman" pitchFamily="18" charset="0"/>
                <a:cs typeface="Times New Roman" pitchFamily="18" charset="0"/>
              </a:rPr>
              <a:t>periodontitis</a:t>
            </a:r>
            <a:r>
              <a:rPr lang="en-IN" sz="2800" b="1" i="1" dirty="0">
                <a:solidFill>
                  <a:srgbClr val="FFFF00"/>
                </a:solidFill>
                <a:latin typeface="Times New Roman" pitchFamily="18" charset="0"/>
                <a:cs typeface="Times New Roman" pitchFamily="18" charset="0"/>
              </a:rPr>
              <a:t>:</a:t>
            </a:r>
          </a:p>
          <a:p>
            <a:pPr>
              <a:lnSpc>
                <a:spcPct val="150000"/>
              </a:lnSpc>
              <a:buNone/>
            </a:pPr>
            <a:r>
              <a:rPr lang="en-IN" sz="2400" dirty="0" err="1">
                <a:latin typeface="Times New Roman" pitchFamily="18" charset="0"/>
                <a:cs typeface="Times New Roman" pitchFamily="18" charset="0"/>
              </a:rPr>
              <a:t>Subgingival</a:t>
            </a:r>
            <a:r>
              <a:rPr lang="en-IN" sz="2400" dirty="0">
                <a:latin typeface="Times New Roman" pitchFamily="18" charset="0"/>
                <a:cs typeface="Times New Roman" pitchFamily="18" charset="0"/>
              </a:rPr>
              <a:t>  presence of HCMV and EBV-1 VIRUS are strongly associated with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a:t>
            </a:r>
          </a:p>
          <a:p>
            <a:pPr>
              <a:lnSpc>
                <a:spcPct val="150000"/>
              </a:lnSpc>
              <a:buNone/>
            </a:pPr>
            <a:r>
              <a:rPr lang="en-IN" sz="2400" b="1" i="1" dirty="0" err="1">
                <a:solidFill>
                  <a:srgbClr val="00B050"/>
                </a:solidFill>
                <a:latin typeface="Times New Roman" pitchFamily="18" charset="0"/>
                <a:cs typeface="Times New Roman" pitchFamily="18" charset="0"/>
              </a:rPr>
              <a:t>Bilichodmath</a:t>
            </a:r>
            <a:r>
              <a:rPr lang="en-IN" sz="2400" b="1" i="1" dirty="0">
                <a:solidFill>
                  <a:srgbClr val="00B050"/>
                </a:solidFill>
                <a:latin typeface="Times New Roman" pitchFamily="18" charset="0"/>
                <a:cs typeface="Times New Roman" pitchFamily="18" charset="0"/>
              </a:rPr>
              <a:t> S, </a:t>
            </a:r>
            <a:r>
              <a:rPr lang="en-IN" sz="2400" b="1" i="1" dirty="0" err="1">
                <a:solidFill>
                  <a:srgbClr val="00B050"/>
                </a:solidFill>
                <a:latin typeface="Times New Roman" pitchFamily="18" charset="0"/>
                <a:cs typeface="Times New Roman" pitchFamily="18" charset="0"/>
              </a:rPr>
              <a:t>Mangalekar</a:t>
            </a:r>
            <a:r>
              <a:rPr lang="en-IN" sz="2400" b="1" i="1" dirty="0">
                <a:solidFill>
                  <a:srgbClr val="00B050"/>
                </a:solidFill>
                <a:latin typeface="Times New Roman" pitchFamily="18" charset="0"/>
                <a:cs typeface="Times New Roman" pitchFamily="18" charset="0"/>
              </a:rPr>
              <a:t> SB et al </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Herpesviruses</a:t>
            </a:r>
            <a:r>
              <a:rPr lang="en-IN" sz="2400" dirty="0">
                <a:latin typeface="Times New Roman" pitchFamily="18" charset="0"/>
                <a:cs typeface="Times New Roman" pitchFamily="18" charset="0"/>
              </a:rPr>
              <a:t> was studied in Indian patients - chronic and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 multiplex PCR, the prevalence of herpes simplex</a:t>
            </a:r>
          </a:p>
          <a:p>
            <a:pPr>
              <a:lnSpc>
                <a:spcPct val="150000"/>
              </a:lnSpc>
              <a:buNone/>
            </a:pPr>
            <a:r>
              <a:rPr lang="en-IN" sz="2400" dirty="0">
                <a:latin typeface="Times New Roman" pitchFamily="18" charset="0"/>
                <a:cs typeface="Times New Roman" pitchFamily="18" charset="0"/>
              </a:rPr>
              <a:t>virus type 1, Epstein–Barr virus and human cytomegalovirus</a:t>
            </a:r>
          </a:p>
          <a:p>
            <a:pPr>
              <a:lnSpc>
                <a:spcPct val="150000"/>
              </a:lnSpc>
              <a:buNone/>
            </a:pPr>
            <a:r>
              <a:rPr lang="en-IN" sz="2400" dirty="0">
                <a:latin typeface="Times New Roman" pitchFamily="18" charset="0"/>
                <a:cs typeface="Times New Roman" pitchFamily="18" charset="0"/>
              </a:rPr>
              <a:t>proved to be more frequent in patients with chronic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 than in aggressive </a:t>
            </a:r>
            <a:r>
              <a:rPr lang="en-IN" sz="2400" dirty="0" err="1">
                <a:latin typeface="Times New Roman" pitchFamily="18" charset="0"/>
                <a:cs typeface="Times New Roman" pitchFamily="18" charset="0"/>
              </a:rPr>
              <a:t>periodontitis</a:t>
            </a:r>
            <a:r>
              <a:rPr lang="en-IN" sz="2400" dirty="0">
                <a:latin typeface="Times New Roman" pitchFamily="18" charset="0"/>
                <a:cs typeface="Times New Roman" pitchFamily="18" charset="0"/>
              </a:rPr>
              <a:t>.</a:t>
            </a:r>
            <a:endParaRPr lang="en-IN" sz="2800" b="1" i="1" dirty="0">
              <a:solidFill>
                <a:srgbClr val="FFFF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642910" y="6248400"/>
            <a:ext cx="7572428" cy="457200"/>
          </a:xfrm>
        </p:spPr>
        <p:txBody>
          <a:bodyPr/>
          <a:lstStyle/>
          <a:p>
            <a:r>
              <a:rPr lang="en-IN" dirty="0" err="1"/>
              <a:t>Yapar</a:t>
            </a:r>
            <a:r>
              <a:rPr lang="en-IN" dirty="0"/>
              <a:t> </a:t>
            </a:r>
            <a:r>
              <a:rPr lang="en-IN" dirty="0" err="1"/>
              <a:t>M.Saygun</a:t>
            </a:r>
            <a:r>
              <a:rPr lang="en-IN" dirty="0"/>
              <a:t> </a:t>
            </a:r>
            <a:r>
              <a:rPr lang="en-IN" dirty="0" err="1"/>
              <a:t>I,Ozdemir</a:t>
            </a:r>
            <a:r>
              <a:rPr lang="en-IN" dirty="0"/>
              <a:t> </a:t>
            </a:r>
            <a:r>
              <a:rPr lang="en-IN" dirty="0" err="1"/>
              <a:t>A,Kubar</a:t>
            </a:r>
            <a:r>
              <a:rPr lang="en-IN" dirty="0"/>
              <a:t> </a:t>
            </a:r>
            <a:r>
              <a:rPr lang="en-IN" dirty="0" err="1"/>
              <a:t>A,Sahin</a:t>
            </a:r>
            <a:r>
              <a:rPr lang="en-IN" dirty="0"/>
              <a:t> </a:t>
            </a:r>
            <a:r>
              <a:rPr lang="en-IN" dirty="0" err="1"/>
              <a:t>S.Prevalence</a:t>
            </a:r>
            <a:r>
              <a:rPr lang="en-IN" dirty="0"/>
              <a:t> of human herpes viruses in patients  with aggressive </a:t>
            </a:r>
            <a:r>
              <a:rPr lang="en-IN" dirty="0" err="1"/>
              <a:t>periodontitis.J</a:t>
            </a:r>
            <a:r>
              <a:rPr lang="en-IN" dirty="0"/>
              <a:t> </a:t>
            </a:r>
            <a:r>
              <a:rPr lang="en-IN" dirty="0" err="1"/>
              <a:t>Periodontol</a:t>
            </a:r>
            <a:r>
              <a:rPr lang="en-IN" dirty="0"/>
              <a:t> 2003;74:1634-40</a:t>
            </a:r>
          </a:p>
        </p:txBody>
      </p:sp>
      <p:sp>
        <p:nvSpPr>
          <p:cNvPr id="5" name="Slide Number Placeholder 4"/>
          <p:cNvSpPr>
            <a:spLocks noGrp="1"/>
          </p:cNvSpPr>
          <p:nvPr>
            <p:ph type="sldNum" sz="quarter" idx="12"/>
          </p:nvPr>
        </p:nvSpPr>
        <p:spPr/>
        <p:txBody>
          <a:bodyPr/>
          <a:lstStyle/>
          <a:p>
            <a:fld id="{3EA8F7DC-4F65-4E02-AD7B-B7A4A4A60F4A}" type="slidenum">
              <a:rPr lang="en-IN" smtClean="0"/>
              <a:pPr/>
              <a:t>66</a:t>
            </a:fld>
            <a:endParaRPr lang="en-IN"/>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57224" y="1071546"/>
          <a:ext cx="7572429" cy="4071965"/>
        </p:xfrm>
        <a:graphic>
          <a:graphicData uri="http://schemas.openxmlformats.org/drawingml/2006/table">
            <a:tbl>
              <a:tblPr firstRow="1" bandRow="1">
                <a:tableStyleId>{5C22544A-7EE6-4342-B048-85BDC9FD1C3A}</a:tableStyleId>
              </a:tblPr>
              <a:tblGrid>
                <a:gridCol w="2524143">
                  <a:extLst>
                    <a:ext uri="{9D8B030D-6E8A-4147-A177-3AD203B41FA5}">
                      <a16:colId xmlns:a16="http://schemas.microsoft.com/office/drawing/2014/main" val="20000"/>
                    </a:ext>
                  </a:extLst>
                </a:gridCol>
                <a:gridCol w="2524143">
                  <a:extLst>
                    <a:ext uri="{9D8B030D-6E8A-4147-A177-3AD203B41FA5}">
                      <a16:colId xmlns:a16="http://schemas.microsoft.com/office/drawing/2014/main" val="20001"/>
                    </a:ext>
                  </a:extLst>
                </a:gridCol>
                <a:gridCol w="2524143">
                  <a:extLst>
                    <a:ext uri="{9D8B030D-6E8A-4147-A177-3AD203B41FA5}">
                      <a16:colId xmlns:a16="http://schemas.microsoft.com/office/drawing/2014/main" val="20002"/>
                    </a:ext>
                  </a:extLst>
                </a:gridCol>
              </a:tblGrid>
              <a:tr h="814393">
                <a:tc>
                  <a:txBody>
                    <a:bodyPr/>
                    <a:lstStyle/>
                    <a:p>
                      <a:r>
                        <a:rPr lang="en-US" b="1" dirty="0"/>
                        <a:t>VIRUSES</a:t>
                      </a:r>
                      <a:endParaRPr lang="en-IN" b="1" dirty="0"/>
                    </a:p>
                  </a:txBody>
                  <a:tcPr/>
                </a:tc>
                <a:tc>
                  <a:txBody>
                    <a:bodyPr/>
                    <a:lstStyle/>
                    <a:p>
                      <a:r>
                        <a:rPr lang="en-US" b="1" dirty="0"/>
                        <a:t>CHRONIC PERIODONTITIS</a:t>
                      </a:r>
                      <a:endParaRPr lang="en-IN" b="1" dirty="0"/>
                    </a:p>
                  </a:txBody>
                  <a:tcPr/>
                </a:tc>
                <a:tc>
                  <a:txBody>
                    <a:bodyPr/>
                    <a:lstStyle/>
                    <a:p>
                      <a:r>
                        <a:rPr lang="en-US" b="1" dirty="0"/>
                        <a:t>AGGRESSIVE PERIODNTITIS</a:t>
                      </a:r>
                      <a:endParaRPr lang="en-IN" b="1" dirty="0"/>
                    </a:p>
                  </a:txBody>
                  <a:tcPr/>
                </a:tc>
                <a:extLst>
                  <a:ext uri="{0D108BD9-81ED-4DB2-BD59-A6C34878D82A}">
                    <a16:rowId xmlns:a16="http://schemas.microsoft.com/office/drawing/2014/main" val="10000"/>
                  </a:ext>
                </a:extLst>
              </a:tr>
              <a:tr h="814393">
                <a:tc>
                  <a:txBody>
                    <a:bodyPr/>
                    <a:lstStyle/>
                    <a:p>
                      <a:r>
                        <a:rPr lang="en-US" b="1" dirty="0"/>
                        <a:t>HSV-1</a:t>
                      </a:r>
                      <a:endParaRPr lang="en-IN" b="1" dirty="0"/>
                    </a:p>
                  </a:txBody>
                  <a:tcPr/>
                </a:tc>
                <a:tc>
                  <a:txBody>
                    <a:bodyPr/>
                    <a:lstStyle/>
                    <a:p>
                      <a:r>
                        <a:rPr lang="en-US" b="1" dirty="0"/>
                        <a:t> 19 ( 100%)</a:t>
                      </a:r>
                      <a:endParaRPr lang="en-IN" b="1" dirty="0"/>
                    </a:p>
                  </a:txBody>
                  <a:tcPr/>
                </a:tc>
                <a:tc>
                  <a:txBody>
                    <a:bodyPr/>
                    <a:lstStyle/>
                    <a:p>
                      <a:r>
                        <a:rPr lang="en-US" b="1" dirty="0"/>
                        <a:t> 08 (57.14%)</a:t>
                      </a:r>
                      <a:endParaRPr lang="en-IN" b="1" dirty="0"/>
                    </a:p>
                  </a:txBody>
                  <a:tcPr/>
                </a:tc>
                <a:extLst>
                  <a:ext uri="{0D108BD9-81ED-4DB2-BD59-A6C34878D82A}">
                    <a16:rowId xmlns:a16="http://schemas.microsoft.com/office/drawing/2014/main" val="10001"/>
                  </a:ext>
                </a:extLst>
              </a:tr>
              <a:tr h="814393">
                <a:tc>
                  <a:txBody>
                    <a:bodyPr/>
                    <a:lstStyle/>
                    <a:p>
                      <a:r>
                        <a:rPr lang="en-US" b="1" dirty="0"/>
                        <a:t>HSV-2</a:t>
                      </a:r>
                      <a:endParaRPr lang="en-IN" b="1" dirty="0"/>
                    </a:p>
                  </a:txBody>
                  <a:tcPr/>
                </a:tc>
                <a:tc>
                  <a:txBody>
                    <a:bodyPr/>
                    <a:lstStyle/>
                    <a:p>
                      <a:r>
                        <a:rPr lang="en-US" b="1" dirty="0"/>
                        <a:t> 03 (15.7%)</a:t>
                      </a:r>
                      <a:endParaRPr lang="en-IN" b="1" dirty="0"/>
                    </a:p>
                  </a:txBody>
                  <a:tcPr/>
                </a:tc>
                <a:tc>
                  <a:txBody>
                    <a:bodyPr/>
                    <a:lstStyle/>
                    <a:p>
                      <a:r>
                        <a:rPr lang="en-US" b="1" dirty="0"/>
                        <a:t>  NIL</a:t>
                      </a:r>
                      <a:endParaRPr lang="en-IN" b="1" dirty="0"/>
                    </a:p>
                  </a:txBody>
                  <a:tcPr/>
                </a:tc>
                <a:extLst>
                  <a:ext uri="{0D108BD9-81ED-4DB2-BD59-A6C34878D82A}">
                    <a16:rowId xmlns:a16="http://schemas.microsoft.com/office/drawing/2014/main" val="10002"/>
                  </a:ext>
                </a:extLst>
              </a:tr>
              <a:tr h="814393">
                <a:tc>
                  <a:txBody>
                    <a:bodyPr/>
                    <a:lstStyle/>
                    <a:p>
                      <a:r>
                        <a:rPr lang="en-US" b="1" dirty="0"/>
                        <a:t>EBV</a:t>
                      </a:r>
                      <a:endParaRPr lang="en-IN" b="1" dirty="0"/>
                    </a:p>
                  </a:txBody>
                  <a:tcPr/>
                </a:tc>
                <a:tc>
                  <a:txBody>
                    <a:bodyPr/>
                    <a:lstStyle/>
                    <a:p>
                      <a:r>
                        <a:rPr lang="en-US" b="1" dirty="0"/>
                        <a:t> 15</a:t>
                      </a:r>
                      <a:r>
                        <a:rPr lang="en-US" b="1" baseline="0" dirty="0"/>
                        <a:t> (78.9%)</a:t>
                      </a:r>
                      <a:endParaRPr lang="en-IN" b="1" dirty="0"/>
                    </a:p>
                  </a:txBody>
                  <a:tcPr/>
                </a:tc>
                <a:tc>
                  <a:txBody>
                    <a:bodyPr/>
                    <a:lstStyle/>
                    <a:p>
                      <a:r>
                        <a:rPr lang="en-US" b="1" dirty="0"/>
                        <a:t> 04 (28.57%)</a:t>
                      </a:r>
                      <a:endParaRPr lang="en-IN" b="1" dirty="0"/>
                    </a:p>
                  </a:txBody>
                  <a:tcPr/>
                </a:tc>
                <a:extLst>
                  <a:ext uri="{0D108BD9-81ED-4DB2-BD59-A6C34878D82A}">
                    <a16:rowId xmlns:a16="http://schemas.microsoft.com/office/drawing/2014/main" val="10003"/>
                  </a:ext>
                </a:extLst>
              </a:tr>
              <a:tr h="814393">
                <a:tc>
                  <a:txBody>
                    <a:bodyPr/>
                    <a:lstStyle/>
                    <a:p>
                      <a:r>
                        <a:rPr lang="en-US" b="1" dirty="0"/>
                        <a:t>HCMV</a:t>
                      </a:r>
                      <a:endParaRPr lang="en-IN" b="1" dirty="0"/>
                    </a:p>
                  </a:txBody>
                  <a:tcPr/>
                </a:tc>
                <a:tc>
                  <a:txBody>
                    <a:bodyPr/>
                    <a:lstStyle/>
                    <a:p>
                      <a:r>
                        <a:rPr lang="en-US" b="1" dirty="0"/>
                        <a:t> 05(26.31%)</a:t>
                      </a:r>
                      <a:endParaRPr lang="en-IN" b="1" dirty="0"/>
                    </a:p>
                  </a:txBody>
                  <a:tcPr/>
                </a:tc>
                <a:tc>
                  <a:txBody>
                    <a:bodyPr/>
                    <a:lstStyle/>
                    <a:p>
                      <a:r>
                        <a:rPr lang="en-US" b="1" dirty="0"/>
                        <a:t> 01(7.14%)</a:t>
                      </a:r>
                      <a:endParaRPr lang="en-IN" b="1" dirty="0"/>
                    </a:p>
                  </a:txBody>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a:xfrm>
            <a:off x="500034" y="6400800"/>
            <a:ext cx="7572428" cy="457200"/>
          </a:xfrm>
        </p:spPr>
        <p:txBody>
          <a:bodyPr/>
          <a:lstStyle/>
          <a:p>
            <a:r>
              <a:rPr lang="en-US" dirty="0" err="1">
                <a:latin typeface="Verdana" pitchFamily="34" charset="0"/>
                <a:ea typeface="Verdana" pitchFamily="34" charset="0"/>
                <a:cs typeface="Verdana" pitchFamily="34" charset="0"/>
              </a:rPr>
              <a:t>Shivaprasad</a:t>
            </a:r>
            <a:r>
              <a:rPr lang="en-US" dirty="0">
                <a:latin typeface="Verdana" pitchFamily="34" charset="0"/>
                <a:ea typeface="Verdana" pitchFamily="34" charset="0"/>
                <a:cs typeface="Verdana" pitchFamily="34" charset="0"/>
              </a:rPr>
              <a:t> et al. Comparison of </a:t>
            </a:r>
            <a:r>
              <a:rPr lang="en-US" dirty="0" err="1">
                <a:latin typeface="Verdana" pitchFamily="34" charset="0"/>
                <a:ea typeface="Verdana" pitchFamily="34" charset="0"/>
                <a:cs typeface="Verdana" pitchFamily="34" charset="0"/>
              </a:rPr>
              <a:t>subgingival</a:t>
            </a:r>
            <a:r>
              <a:rPr lang="en-US" dirty="0">
                <a:latin typeface="Verdana" pitchFamily="34" charset="0"/>
                <a:ea typeface="Verdana" pitchFamily="34" charset="0"/>
                <a:cs typeface="Verdana" pitchFamily="34" charset="0"/>
              </a:rPr>
              <a:t> plaque viruses</a:t>
            </a:r>
          </a:p>
          <a:p>
            <a:r>
              <a:rPr lang="en-US" dirty="0">
                <a:latin typeface="Verdana" pitchFamily="34" charset="0"/>
                <a:ea typeface="Verdana" pitchFamily="34" charset="0"/>
                <a:cs typeface="Verdana" pitchFamily="34" charset="0"/>
              </a:rPr>
              <a:t>In chronic &amp; Aggressive Periodontitis of Indian patients. </a:t>
            </a:r>
            <a:r>
              <a:rPr lang="en-US" dirty="0" err="1">
                <a:latin typeface="Verdana" pitchFamily="34" charset="0"/>
                <a:ea typeface="Verdana" pitchFamily="34" charset="0"/>
                <a:cs typeface="Verdana" pitchFamily="34" charset="0"/>
              </a:rPr>
              <a:t>J.Oral</a:t>
            </a:r>
            <a:r>
              <a:rPr lang="en-US" dirty="0">
                <a:latin typeface="Verdana" pitchFamily="34" charset="0"/>
                <a:ea typeface="Verdana" pitchFamily="34" charset="0"/>
                <a:cs typeface="Verdana" pitchFamily="34" charset="0"/>
              </a:rPr>
              <a:t> science 2009;51:79-86</a:t>
            </a:r>
            <a:endParaRPr lang="en-IN" dirty="0">
              <a:latin typeface="Verdana" pitchFamily="34" charset="0"/>
              <a:ea typeface="Verdana" pitchFamily="34" charset="0"/>
              <a:cs typeface="Verdana" pitchFamily="34" charset="0"/>
            </a:endParaRP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67</a:t>
            </a:fld>
            <a:endParaRPr lang="en-IN"/>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IN" sz="4000" b="1" i="1" dirty="0">
                <a:solidFill>
                  <a:srgbClr val="FFFF00"/>
                </a:solidFill>
                <a:latin typeface="Times New Roman" pitchFamily="18" charset="0"/>
                <a:cs typeface="Times New Roman" pitchFamily="18" charset="0"/>
              </a:rPr>
              <a:t>Aggressive Periodontitis</a:t>
            </a:r>
          </a:p>
        </p:txBody>
      </p:sp>
      <p:sp>
        <p:nvSpPr>
          <p:cNvPr id="3" name="Subtitle 2"/>
          <p:cNvSpPr>
            <a:spLocks noGrp="1"/>
          </p:cNvSpPr>
          <p:nvPr>
            <p:ph type="subTitle" sz="quarter" idx="1"/>
          </p:nvPr>
        </p:nvSpPr>
        <p:spPr>
          <a:xfrm>
            <a:off x="5943632" y="5391176"/>
            <a:ext cx="2486020" cy="1752600"/>
          </a:xfrm>
        </p:spPr>
        <p:txBody>
          <a:bodyPr/>
          <a:lstStyle/>
          <a:p>
            <a:r>
              <a:rPr lang="en-IN" dirty="0"/>
              <a:t>       </a:t>
            </a:r>
            <a:r>
              <a:rPr lang="en-IN" sz="2400" dirty="0" err="1"/>
              <a:t>B.Shalini</a:t>
            </a:r>
            <a:endParaRPr lang="en-IN" sz="2400" dirty="0"/>
          </a:p>
          <a:p>
            <a:r>
              <a:rPr lang="en-IN" sz="2400" dirty="0"/>
              <a:t>        III MDS         </a:t>
            </a:r>
          </a:p>
        </p:txBody>
      </p:sp>
      <p:sp>
        <p:nvSpPr>
          <p:cNvPr id="4" name="Slide Number Placeholder 3"/>
          <p:cNvSpPr>
            <a:spLocks noGrp="1"/>
          </p:cNvSpPr>
          <p:nvPr>
            <p:ph type="sldNum" sz="quarter" idx="4"/>
          </p:nvPr>
        </p:nvSpPr>
        <p:spPr/>
        <p:txBody>
          <a:bodyPr/>
          <a:lstStyle/>
          <a:p>
            <a:fld id="{3EA8F7DC-4F65-4E02-AD7B-B7A4A4A60F4A}" type="slidenum">
              <a:rPr lang="en-IN" smtClean="0"/>
              <a:pPr/>
              <a:t>68</a:t>
            </a:fld>
            <a:endParaRPr lang="en-IN" dirty="0"/>
          </a:p>
        </p:txBody>
      </p:sp>
      <p:sp>
        <p:nvSpPr>
          <p:cNvPr id="5" name="Footer Placeholder 4"/>
          <p:cNvSpPr>
            <a:spLocks noGrp="1"/>
          </p:cNvSpPr>
          <p:nvPr>
            <p:ph type="ftr" sz="quarter" idx="3"/>
          </p:nvPr>
        </p:nvSpPr>
        <p:spPr/>
        <p:txBody>
          <a:bodyPr/>
          <a:lstStyle/>
          <a:p>
            <a:endParaRPr lang="en-I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r>
              <a:rPr lang="en-IN" sz="2800" b="1" i="1" dirty="0">
                <a:solidFill>
                  <a:srgbClr val="FFFF00"/>
                </a:solidFill>
                <a:latin typeface="Times New Roman" pitchFamily="18" charset="0"/>
                <a:cs typeface="Times New Roman" pitchFamily="18" charset="0"/>
              </a:rPr>
              <a:t>Contents:</a:t>
            </a:r>
          </a:p>
          <a:p>
            <a:pPr>
              <a:lnSpc>
                <a:spcPct val="150000"/>
              </a:lnSpc>
            </a:pPr>
            <a:r>
              <a:rPr lang="en-US" sz="2400" dirty="0">
                <a:latin typeface="Times New Roman" pitchFamily="18" charset="0"/>
                <a:cs typeface="Times New Roman" pitchFamily="18" charset="0"/>
              </a:rPr>
              <a:t>Introduction</a:t>
            </a:r>
          </a:p>
          <a:p>
            <a:pPr>
              <a:lnSpc>
                <a:spcPct val="150000"/>
              </a:lnSpc>
            </a:pPr>
            <a:r>
              <a:rPr lang="en-US" sz="2400" dirty="0">
                <a:latin typeface="Times New Roman" pitchFamily="18" charset="0"/>
                <a:cs typeface="Times New Roman" pitchFamily="18" charset="0"/>
              </a:rPr>
              <a:t>Historical Background</a:t>
            </a:r>
          </a:p>
          <a:p>
            <a:pPr>
              <a:lnSpc>
                <a:spcPct val="150000"/>
              </a:lnSpc>
            </a:pPr>
            <a:r>
              <a:rPr lang="en-US" sz="2400" dirty="0">
                <a:latin typeface="Times New Roman" pitchFamily="18" charset="0"/>
                <a:cs typeface="Times New Roman" pitchFamily="18" charset="0"/>
              </a:rPr>
              <a:t>Classification</a:t>
            </a:r>
          </a:p>
          <a:p>
            <a:pPr>
              <a:lnSpc>
                <a:spcPct val="150000"/>
              </a:lnSpc>
            </a:pPr>
            <a:r>
              <a:rPr lang="en-US" sz="2400" dirty="0">
                <a:latin typeface="Times New Roman" pitchFamily="18" charset="0"/>
                <a:cs typeface="Times New Roman" pitchFamily="18" charset="0"/>
              </a:rPr>
              <a:t>Localized Aggressive Periodontitis</a:t>
            </a:r>
          </a:p>
          <a:p>
            <a:pPr>
              <a:lnSpc>
                <a:spcPct val="150000"/>
              </a:lnSpc>
            </a:pPr>
            <a:r>
              <a:rPr lang="en-US" sz="2400" dirty="0">
                <a:latin typeface="Times New Roman" pitchFamily="18" charset="0"/>
                <a:cs typeface="Times New Roman" pitchFamily="18" charset="0"/>
              </a:rPr>
              <a:t>Generalized Aggressive Periodontitis</a:t>
            </a:r>
          </a:p>
          <a:p>
            <a:pPr>
              <a:lnSpc>
                <a:spcPct val="150000"/>
              </a:lnSpc>
            </a:pPr>
            <a:r>
              <a:rPr lang="en-US" sz="2400" dirty="0">
                <a:latin typeface="Times New Roman" pitchFamily="18" charset="0"/>
                <a:cs typeface="Times New Roman" pitchFamily="18" charset="0"/>
              </a:rPr>
              <a:t>Syndromes associated with aggressive </a:t>
            </a:r>
            <a:r>
              <a:rPr lang="en-US" sz="2400" dirty="0" err="1">
                <a:latin typeface="Times New Roman" pitchFamily="18" charset="0"/>
                <a:cs typeface="Times New Roman" pitchFamily="18" charset="0"/>
              </a:rPr>
              <a:t>periodontitis</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Etiology and pathogenesis</a:t>
            </a:r>
          </a:p>
          <a:p>
            <a:pPr>
              <a:lnSpc>
                <a:spcPct val="150000"/>
              </a:lnSpc>
            </a:pPr>
            <a:r>
              <a:rPr lang="en-US" sz="2400" dirty="0">
                <a:latin typeface="Times New Roman" pitchFamily="18" charset="0"/>
                <a:cs typeface="Times New Roman" pitchFamily="18" charset="0"/>
              </a:rPr>
              <a:t>Diagnosis</a:t>
            </a:r>
          </a:p>
          <a:p>
            <a:pPr>
              <a:buNone/>
            </a:pPr>
            <a:endParaRPr lang="en-IN" sz="2800" b="1"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69</a:t>
            </a:fld>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643998" cy="5773759"/>
          </a:xfrm>
        </p:spPr>
        <p:txBody>
          <a:bodyPr/>
          <a:lstStyle/>
          <a:p>
            <a:pPr marL="342900" lvl="3" indent="-342900">
              <a:lnSpc>
                <a:spcPct val="150000"/>
              </a:lnSpc>
              <a:buClr>
                <a:schemeClr val="hlink"/>
              </a:buClr>
              <a:buSzPct val="90000"/>
              <a:buFont typeface="Arial" pitchFamily="34" charset="0"/>
              <a:buChar char="•"/>
            </a:pPr>
            <a:endParaRPr lang="en-US" sz="2400" b="1" dirty="0">
              <a:solidFill>
                <a:srgbClr val="66FF33"/>
              </a:solidFill>
              <a:latin typeface="Times New Roman" pitchFamily="18" charset="0"/>
              <a:cs typeface="Times New Roman" pitchFamily="18" charset="0"/>
            </a:endParaRPr>
          </a:p>
          <a:p>
            <a:pPr marL="342900" lvl="3" indent="-342900">
              <a:lnSpc>
                <a:spcPct val="150000"/>
              </a:lnSpc>
              <a:buClr>
                <a:schemeClr val="hlink"/>
              </a:buClr>
              <a:buSzPct val="90000"/>
              <a:buFont typeface="Arial" pitchFamily="34" charset="0"/>
              <a:buChar char="•"/>
            </a:pPr>
            <a:r>
              <a:rPr lang="en-US" sz="2400" b="1" dirty="0">
                <a:solidFill>
                  <a:srgbClr val="66FF33"/>
                </a:solidFill>
                <a:latin typeface="Times New Roman" pitchFamily="18" charset="0"/>
                <a:cs typeface="Times New Roman" pitchFamily="18" charset="0"/>
              </a:rPr>
              <a:t>Stage 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Desmolysis</a:t>
            </a:r>
            <a:r>
              <a:rPr lang="en-US" sz="2400" dirty="0">
                <a:latin typeface="Times New Roman" pitchFamily="18" charset="0"/>
                <a:cs typeface="Times New Roman" pitchFamily="18" charset="0"/>
              </a:rPr>
              <a:t> of the principal fibers of the PDL - cessation of </a:t>
            </a:r>
            <a:r>
              <a:rPr lang="en-US" sz="2400" dirty="0" err="1">
                <a:latin typeface="Times New Roman" pitchFamily="18" charset="0"/>
                <a:cs typeface="Times New Roman" pitchFamily="18" charset="0"/>
              </a:rPr>
              <a:t>cementum</a:t>
            </a:r>
            <a:r>
              <a:rPr lang="en-US" sz="2400" dirty="0">
                <a:latin typeface="Times New Roman" pitchFamily="18" charset="0"/>
                <a:cs typeface="Times New Roman" pitchFamily="18" charset="0"/>
              </a:rPr>
              <a:t> formation and </a:t>
            </a:r>
            <a:r>
              <a:rPr lang="en-US" sz="2400" dirty="0" err="1">
                <a:latin typeface="Times New Roman" pitchFamily="18" charset="0"/>
                <a:cs typeface="Times New Roman" pitchFamily="18" charset="0"/>
              </a:rPr>
              <a:t>resorption</a:t>
            </a:r>
            <a:r>
              <a:rPr lang="en-US" sz="2400" dirty="0">
                <a:latin typeface="Times New Roman" pitchFamily="18" charset="0"/>
                <a:cs typeface="Times New Roman" pitchFamily="18" charset="0"/>
              </a:rPr>
              <a:t> of alveolar bone .</a:t>
            </a:r>
          </a:p>
          <a:p>
            <a:pPr marL="342900" lvl="3" indent="-342900">
              <a:lnSpc>
                <a:spcPct val="150000"/>
              </a:lnSpc>
              <a:buClr>
                <a:schemeClr val="hlink"/>
              </a:buClr>
              <a:buSzPct val="90000"/>
              <a:buFont typeface="Arial" pitchFamily="34" charset="0"/>
              <a:buChar char="•"/>
            </a:pPr>
            <a:r>
              <a:rPr lang="en-US" sz="2400" b="1" dirty="0">
                <a:solidFill>
                  <a:srgbClr val="66FF33"/>
                </a:solidFill>
                <a:latin typeface="Times New Roman" pitchFamily="18" charset="0"/>
                <a:cs typeface="Times New Roman" pitchFamily="18" charset="0"/>
              </a:rPr>
              <a:t>Stage II:</a:t>
            </a:r>
            <a:r>
              <a:rPr lang="en-US" sz="2400" dirty="0">
                <a:latin typeface="Times New Roman" pitchFamily="18" charset="0"/>
                <a:cs typeface="Times New Roman" pitchFamily="18" charset="0"/>
              </a:rPr>
              <a:t> apical migration of epithelial attachment - First signs of inflammation.</a:t>
            </a:r>
          </a:p>
          <a:p>
            <a:pPr marL="342900" lvl="3" indent="-342900">
              <a:lnSpc>
                <a:spcPct val="150000"/>
              </a:lnSpc>
              <a:buClr>
                <a:schemeClr val="hlink"/>
              </a:buClr>
              <a:buSzPct val="90000"/>
              <a:buFont typeface="Arial" pitchFamily="34" charset="0"/>
              <a:buChar char="•"/>
            </a:pPr>
            <a:r>
              <a:rPr lang="en-US" sz="2400" b="1" dirty="0">
                <a:solidFill>
                  <a:srgbClr val="66FF33"/>
                </a:solidFill>
                <a:latin typeface="Times New Roman" pitchFamily="18" charset="0"/>
                <a:cs typeface="Times New Roman" pitchFamily="18" charset="0"/>
              </a:rPr>
              <a:t>Stage III:</a:t>
            </a:r>
            <a:r>
              <a:rPr lang="en-US" sz="2400" dirty="0">
                <a:latin typeface="Times New Roman" pitchFamily="18" charset="0"/>
                <a:cs typeface="Times New Roman" pitchFamily="18" charset="0"/>
              </a:rPr>
              <a:t> Development of deep infra bony periodontal pockets.</a:t>
            </a:r>
          </a:p>
          <a:p>
            <a:pPr>
              <a:lnSpc>
                <a:spcPct val="150000"/>
              </a:lnSpc>
              <a:buNone/>
            </a:pPr>
            <a:r>
              <a:rPr lang="en-US" sz="2400" dirty="0">
                <a:latin typeface="Times New Roman" pitchFamily="18" charset="0"/>
                <a:cs typeface="Times New Roman" pitchFamily="18" charset="0"/>
              </a:rPr>
              <a:t>              due to progressive inflammation</a:t>
            </a:r>
          </a:p>
          <a:p>
            <a:pPr marL="347663" indent="-347663" algn="just">
              <a:lnSpc>
                <a:spcPct val="120000"/>
              </a:lnSpc>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7</a:t>
            </a:fld>
            <a:endParaRPr lang="en-IN"/>
          </a:p>
        </p:txBody>
      </p:sp>
      <p:sp>
        <p:nvSpPr>
          <p:cNvPr id="6" name="Footer Placeholder 4"/>
          <p:cNvSpPr>
            <a:spLocks noGrp="1"/>
          </p:cNvSpPr>
          <p:nvPr>
            <p:ph type="ftr" sz="quarter" idx="11"/>
          </p:nvPr>
        </p:nvSpPr>
        <p:spPr>
          <a:xfrm>
            <a:off x="2285984" y="6248400"/>
            <a:ext cx="5357850"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sz="2400" dirty="0">
                <a:latin typeface="Times New Roman" pitchFamily="18" charset="0"/>
                <a:cs typeface="Times New Roman" pitchFamily="18" charset="0"/>
              </a:rPr>
              <a:t>Therapeutic Intervention</a:t>
            </a:r>
          </a:p>
          <a:p>
            <a:pPr>
              <a:lnSpc>
                <a:spcPct val="150000"/>
              </a:lnSpc>
            </a:pPr>
            <a:r>
              <a:rPr lang="en-US" sz="2400" dirty="0">
                <a:latin typeface="Times New Roman" pitchFamily="18" charset="0"/>
                <a:cs typeface="Times New Roman" pitchFamily="18" charset="0"/>
              </a:rPr>
              <a:t>Differences in between chronic and aggressive</a:t>
            </a:r>
          </a:p>
          <a:p>
            <a:pPr>
              <a:lnSpc>
                <a:spcPct val="150000"/>
              </a:lnSpc>
            </a:pPr>
            <a:r>
              <a:rPr lang="en-US" sz="2400" dirty="0">
                <a:latin typeface="Times New Roman" pitchFamily="18" charset="0"/>
                <a:cs typeface="Times New Roman" pitchFamily="18" charset="0"/>
              </a:rPr>
              <a:t>Conclusion</a:t>
            </a:r>
          </a:p>
          <a:p>
            <a:pPr>
              <a:lnSpc>
                <a:spcPct val="150000"/>
              </a:lnSpc>
            </a:pPr>
            <a:r>
              <a:rPr lang="en-US" sz="2400" dirty="0">
                <a:latin typeface="Times New Roman" pitchFamily="18" charset="0"/>
                <a:cs typeface="Times New Roman" pitchFamily="18" charset="0"/>
              </a:rPr>
              <a:t>References </a:t>
            </a:r>
            <a:endParaRPr lang="en-IN" sz="2400" dirty="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70</a:t>
            </a:fld>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800" b="1" i="1" dirty="0">
                <a:solidFill>
                  <a:srgbClr val="FFFF00"/>
                </a:solidFill>
                <a:latin typeface="Times New Roman" pitchFamily="18" charset="0"/>
                <a:cs typeface="Times New Roman" pitchFamily="18" charset="0"/>
              </a:rPr>
              <a:t>Immunological response:</a:t>
            </a:r>
          </a:p>
          <a:p>
            <a:pPr>
              <a:buNone/>
            </a:pPr>
            <a:endParaRPr lang="en-IN" sz="2800" b="1" i="1" dirty="0">
              <a:solidFill>
                <a:srgbClr val="FFFF00"/>
              </a:solidFill>
              <a:latin typeface="Times New Roman" pitchFamily="18" charset="0"/>
              <a:cs typeface="Times New Roman" pitchFamily="18" charset="0"/>
            </a:endParaRPr>
          </a:p>
          <a:p>
            <a:pPr>
              <a:lnSpc>
                <a:spcPct val="150000"/>
              </a:lnSpc>
              <a:buFont typeface="Arial" pitchFamily="34" charset="0"/>
              <a:buChar char="•"/>
            </a:pPr>
            <a:r>
              <a:rPr lang="en-IN" sz="2400" dirty="0">
                <a:latin typeface="Times New Roman" pitchFamily="18" charset="0"/>
                <a:cs typeface="Times New Roman" pitchFamily="18" charset="0"/>
              </a:rPr>
              <a:t>Innate and </a:t>
            </a:r>
            <a:r>
              <a:rPr lang="en-IN" sz="2400" dirty="0" err="1">
                <a:latin typeface="Times New Roman" pitchFamily="18" charset="0"/>
                <a:cs typeface="Times New Roman" pitchFamily="18" charset="0"/>
              </a:rPr>
              <a:t>inﬂammatory</a:t>
            </a:r>
            <a:r>
              <a:rPr lang="en-IN" sz="2400" dirty="0">
                <a:latin typeface="Times New Roman" pitchFamily="18" charset="0"/>
                <a:cs typeface="Times New Roman" pitchFamily="18" charset="0"/>
              </a:rPr>
              <a:t> host immune responses to the gingival </a:t>
            </a:r>
            <a:r>
              <a:rPr lang="en-IN" sz="2400" dirty="0" err="1">
                <a:latin typeface="Times New Roman" pitchFamily="18" charset="0"/>
                <a:cs typeface="Times New Roman" pitchFamily="18" charset="0"/>
              </a:rPr>
              <a:t>bioﬁlm</a:t>
            </a:r>
            <a:endParaRPr lang="en-IN" sz="2400" dirty="0">
              <a:latin typeface="Times New Roman" pitchFamily="18" charset="0"/>
              <a:cs typeface="Times New Roman" pitchFamily="18" charset="0"/>
            </a:endParaRPr>
          </a:p>
          <a:p>
            <a:pPr>
              <a:lnSpc>
                <a:spcPct val="150000"/>
              </a:lnSpc>
              <a:buFont typeface="Arial" pitchFamily="34" charset="0"/>
              <a:buChar char="•"/>
            </a:pPr>
            <a:r>
              <a:rPr lang="en-IN" sz="2400" dirty="0">
                <a:latin typeface="Times New Roman" pitchFamily="18" charset="0"/>
                <a:cs typeface="Times New Roman" pitchFamily="18" charset="0"/>
              </a:rPr>
              <a:t>Adaptive - cell mediated or </a:t>
            </a:r>
            <a:r>
              <a:rPr lang="en-IN" sz="2400" dirty="0" err="1">
                <a:latin typeface="Times New Roman" pitchFamily="18" charset="0"/>
                <a:cs typeface="Times New Roman" pitchFamily="18" charset="0"/>
              </a:rPr>
              <a:t>humoral</a:t>
            </a: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71</a:t>
            </a:fld>
            <a:endParaRPr lang="en-IN"/>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buNone/>
            </a:pPr>
            <a:r>
              <a:rPr lang="en-IN" sz="2800" b="1" i="1" dirty="0">
                <a:solidFill>
                  <a:srgbClr val="FFFF00"/>
                </a:solidFill>
                <a:latin typeface="Times New Roman" pitchFamily="18" charset="0"/>
                <a:cs typeface="Times New Roman" pitchFamily="18" charset="0"/>
              </a:rPr>
              <a:t>Innate immunity</a:t>
            </a:r>
          </a:p>
          <a:p>
            <a:pPr>
              <a:lnSpc>
                <a:spcPct val="150000"/>
              </a:lnSpc>
              <a:buFont typeface="Arial" pitchFamily="34" charset="0"/>
              <a:buChar char="•"/>
            </a:pPr>
            <a:r>
              <a:rPr lang="en-IN" sz="2400" dirty="0">
                <a:latin typeface="Times New Roman" pitchFamily="18" charset="0"/>
                <a:cs typeface="Times New Roman" pitchFamily="18" charset="0"/>
              </a:rPr>
              <a:t>Primary function is to </a:t>
            </a:r>
            <a:r>
              <a:rPr lang="en-IN" sz="2400" dirty="0" err="1">
                <a:latin typeface="Times New Roman" pitchFamily="18" charset="0"/>
                <a:cs typeface="Times New Roman" pitchFamily="18" charset="0"/>
              </a:rPr>
              <a:t>ﬁght</a:t>
            </a:r>
            <a:r>
              <a:rPr lang="en-IN" sz="2400" dirty="0">
                <a:latin typeface="Times New Roman" pitchFamily="18" charset="0"/>
                <a:cs typeface="Times New Roman" pitchFamily="18" charset="0"/>
              </a:rPr>
              <a:t> invading pathogens such as bacteria, fungi, viruses, and other microorganisms in order to protect and maintain immune homeostasis. </a:t>
            </a:r>
          </a:p>
          <a:p>
            <a:pPr>
              <a:lnSpc>
                <a:spcPct val="150000"/>
              </a:lnSpc>
              <a:buFont typeface="Arial" pitchFamily="34" charset="0"/>
              <a:buChar char="•"/>
            </a:pPr>
            <a:r>
              <a:rPr lang="en-IN" sz="2400" dirty="0">
                <a:latin typeface="Times New Roman" pitchFamily="18" charset="0"/>
                <a:cs typeface="Times New Roman" pitchFamily="18" charset="0"/>
              </a:rPr>
              <a:t>The innate immune system provides the most immediate, and often a completely </a:t>
            </a:r>
            <a:r>
              <a:rPr lang="en-IN" sz="2400" dirty="0" err="1">
                <a:latin typeface="Times New Roman" pitchFamily="18" charset="0"/>
                <a:cs typeface="Times New Roman" pitchFamily="18" charset="0"/>
              </a:rPr>
              <a:t>sufﬁcient</a:t>
            </a:r>
            <a:r>
              <a:rPr lang="en-IN" sz="2400" dirty="0">
                <a:latin typeface="Times New Roman" pitchFamily="18" charset="0"/>
                <a:cs typeface="Times New Roman" pitchFamily="18" charset="0"/>
              </a:rPr>
              <a:t>, response when cells encounter pathogens. </a:t>
            </a:r>
          </a:p>
        </p:txBody>
      </p:sp>
      <p:sp>
        <p:nvSpPr>
          <p:cNvPr id="4" name="Footer Placeholder 3"/>
          <p:cNvSpPr>
            <a:spLocks noGrp="1"/>
          </p:cNvSpPr>
          <p:nvPr>
            <p:ph type="ftr" sz="quarter" idx="11"/>
          </p:nvPr>
        </p:nvSpPr>
        <p:spPr>
          <a:xfrm>
            <a:off x="1142976" y="6472262"/>
            <a:ext cx="6572296" cy="457200"/>
          </a:xfrm>
        </p:spPr>
        <p:txBody>
          <a:bodyPr/>
          <a:lstStyle/>
          <a:p>
            <a:r>
              <a:rPr lang="en-IN" dirty="0" err="1"/>
              <a:t>Kulkarni</a:t>
            </a:r>
            <a:r>
              <a:rPr lang="en-IN" dirty="0"/>
              <a:t> </a:t>
            </a:r>
            <a:r>
              <a:rPr lang="en-IN" dirty="0" err="1"/>
              <a:t>C,Kinane</a:t>
            </a:r>
            <a:r>
              <a:rPr lang="en-IN" dirty="0"/>
              <a:t> D. Host response in aggressive </a:t>
            </a:r>
            <a:r>
              <a:rPr lang="en-IN" dirty="0" err="1"/>
              <a:t>periodontitis</a:t>
            </a:r>
            <a:r>
              <a:rPr lang="en-IN" dirty="0"/>
              <a:t>. </a:t>
            </a:r>
            <a:r>
              <a:rPr lang="en-IN" dirty="0" err="1"/>
              <a:t>Periodontology</a:t>
            </a:r>
            <a:r>
              <a:rPr lang="en-IN" dirty="0"/>
              <a:t> 2000  2014; 65: 79–91.</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72</a:t>
            </a:fld>
            <a:endParaRPr lang="en-IN"/>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3929090" cy="4530725"/>
          </a:xfrm>
        </p:spPr>
        <p:txBody>
          <a:bodyPr/>
          <a:lstStyle/>
          <a:p>
            <a:r>
              <a:rPr lang="en-IN" dirty="0"/>
              <a:t>sc</a:t>
            </a: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73</a:t>
            </a:fld>
            <a:endParaRPr lang="en-IN"/>
          </a:p>
        </p:txBody>
      </p:sp>
      <p:pic>
        <p:nvPicPr>
          <p:cNvPr id="2050" name="Picture 2"/>
          <p:cNvPicPr>
            <a:picLocks noChangeAspect="1" noChangeArrowheads="1"/>
          </p:cNvPicPr>
          <p:nvPr/>
        </p:nvPicPr>
        <p:blipFill>
          <a:blip r:embed="rId2"/>
          <a:srcRect/>
          <a:stretch>
            <a:fillRect/>
          </a:stretch>
        </p:blipFill>
        <p:spPr bwMode="auto">
          <a:xfrm>
            <a:off x="287338" y="500042"/>
            <a:ext cx="8499504" cy="6284909"/>
          </a:xfrm>
          <a:prstGeom prst="rect">
            <a:avLst/>
          </a:prstGeom>
          <a:noFill/>
          <a:ln w="9525">
            <a:noFill/>
            <a:miter lim="800000"/>
            <a:headEnd/>
            <a:tailEnd/>
          </a:ln>
          <a:effectLst/>
        </p:spPr>
      </p:pic>
      <p:sp>
        <p:nvSpPr>
          <p:cNvPr id="6" name="TextBox 5"/>
          <p:cNvSpPr txBox="1"/>
          <p:nvPr/>
        </p:nvSpPr>
        <p:spPr>
          <a:xfrm>
            <a:off x="500034" y="71414"/>
            <a:ext cx="2143140" cy="461665"/>
          </a:xfrm>
          <a:prstGeom prst="rect">
            <a:avLst/>
          </a:prstGeom>
          <a:noFill/>
        </p:spPr>
        <p:txBody>
          <a:bodyPr wrap="square" rtlCol="0">
            <a:spAutoFit/>
          </a:bodyPr>
          <a:lstStyle/>
          <a:p>
            <a:r>
              <a:rPr lang="en-IN" sz="2400" b="1" i="1" dirty="0" err="1">
                <a:solidFill>
                  <a:srgbClr val="FFFF00"/>
                </a:solidFill>
                <a:latin typeface="Times New Roman" pitchFamily="18" charset="0"/>
                <a:cs typeface="Times New Roman" pitchFamily="18" charset="0"/>
              </a:rPr>
              <a:t>Neutrophils</a:t>
            </a:r>
            <a:r>
              <a:rPr lang="en-IN" sz="2400" b="1" i="1" dirty="0">
                <a:solidFill>
                  <a:srgbClr val="FFFF00"/>
                </a:solidFill>
                <a:latin typeface="Times New Roman" pitchFamily="18" charset="0"/>
                <a:cs typeface="Times New Roman" pitchFamily="18" charset="0"/>
              </a:rPr>
              <a:t>:</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72518" cy="5773759"/>
          </a:xfrm>
        </p:spPr>
        <p:txBody>
          <a:bodyPr/>
          <a:lstStyle/>
          <a:p>
            <a:pPr>
              <a:lnSpc>
                <a:spcPct val="150000"/>
              </a:lnSpc>
            </a:pPr>
            <a:r>
              <a:rPr lang="en-IN" sz="2400" dirty="0">
                <a:latin typeface="Times New Roman" pitchFamily="18" charset="0"/>
                <a:cs typeface="Times New Roman" pitchFamily="18" charset="0"/>
              </a:rPr>
              <a:t> Pathogen-recognition receptors - </a:t>
            </a:r>
            <a:r>
              <a:rPr lang="en-IN" sz="2400" dirty="0" err="1">
                <a:latin typeface="Times New Roman" pitchFamily="18" charset="0"/>
                <a:cs typeface="Times New Roman" pitchFamily="18" charset="0"/>
              </a:rPr>
              <a:t>identiﬁed</a:t>
            </a:r>
            <a:r>
              <a:rPr lang="en-IN" sz="2400" dirty="0">
                <a:latin typeface="Times New Roman" pitchFamily="18" charset="0"/>
                <a:cs typeface="Times New Roman" pitchFamily="18" charset="0"/>
              </a:rPr>
              <a:t> and characterized, including  </a:t>
            </a:r>
            <a:r>
              <a:rPr lang="en-IN" sz="2400" b="1" i="1" dirty="0">
                <a:solidFill>
                  <a:srgbClr val="C00000"/>
                </a:solidFill>
                <a:latin typeface="Times New Roman" pitchFamily="18" charset="0"/>
                <a:cs typeface="Times New Roman" pitchFamily="18" charset="0"/>
              </a:rPr>
              <a:t>toll-like receptors, Nod-like receptors, RIG-like receptors and </a:t>
            </a:r>
            <a:r>
              <a:rPr lang="en-IN" sz="2400" b="1" i="1" dirty="0" err="1">
                <a:solidFill>
                  <a:srgbClr val="C00000"/>
                </a:solidFill>
                <a:latin typeface="Times New Roman" pitchFamily="18" charset="0"/>
                <a:cs typeface="Times New Roman" pitchFamily="18" charset="0"/>
              </a:rPr>
              <a:t>dectins</a:t>
            </a:r>
            <a:r>
              <a:rPr lang="en-IN" sz="2400" b="1" i="1" dirty="0">
                <a:solidFill>
                  <a:srgbClr val="C00000"/>
                </a:solidFill>
                <a:latin typeface="Times New Roman" pitchFamily="18" charset="0"/>
                <a:cs typeface="Times New Roman" pitchFamily="18" charset="0"/>
              </a:rPr>
              <a:t> as pathogen sensors.</a:t>
            </a:r>
          </a:p>
          <a:p>
            <a:pPr>
              <a:lnSpc>
                <a:spcPct val="150000"/>
              </a:lnSpc>
            </a:pPr>
            <a:r>
              <a:rPr lang="en-IN" sz="2400" dirty="0">
                <a:latin typeface="Times New Roman" pitchFamily="18" charset="0"/>
                <a:cs typeface="Times New Roman" pitchFamily="18" charset="0"/>
              </a:rPr>
              <a:t>Toll-like receptors -most studied pattern-recognition receptors -role in detecting varied pathogen-associated molecular patterns. </a:t>
            </a:r>
          </a:p>
          <a:p>
            <a:pPr>
              <a:lnSpc>
                <a:spcPct val="150000"/>
              </a:lnSpc>
            </a:pPr>
            <a:r>
              <a:rPr lang="en-IN" sz="2400" dirty="0">
                <a:latin typeface="Times New Roman" pitchFamily="18" charset="0"/>
                <a:cs typeface="Times New Roman" pitchFamily="18" charset="0"/>
              </a:rPr>
              <a:t>TLR4 -</a:t>
            </a:r>
            <a:r>
              <a:rPr lang="en-IN" sz="2400" dirty="0" err="1">
                <a:latin typeface="Times New Roman" pitchFamily="18" charset="0"/>
                <a:cs typeface="Times New Roman" pitchFamily="18" charset="0"/>
              </a:rPr>
              <a:t>lipopolysaccharide</a:t>
            </a:r>
            <a:r>
              <a:rPr lang="en-IN" sz="2400" dirty="0">
                <a:latin typeface="Times New Roman" pitchFamily="18" charset="0"/>
                <a:cs typeface="Times New Roman" pitchFamily="18" charset="0"/>
              </a:rPr>
              <a:t> of gram negative bacteria</a:t>
            </a:r>
          </a:p>
          <a:p>
            <a:pPr>
              <a:lnSpc>
                <a:spcPct val="150000"/>
              </a:lnSpc>
            </a:pPr>
            <a:r>
              <a:rPr lang="en-IN" sz="2400" dirty="0">
                <a:latin typeface="Times New Roman" pitchFamily="18" charset="0"/>
                <a:cs typeface="Times New Roman" pitchFamily="18" charset="0"/>
              </a:rPr>
              <a:t>TLR2 forms </a:t>
            </a:r>
            <a:r>
              <a:rPr lang="en-IN" sz="2400" dirty="0" err="1">
                <a:latin typeface="Times New Roman" pitchFamily="18" charset="0"/>
                <a:cs typeface="Times New Roman" pitchFamily="18" charset="0"/>
              </a:rPr>
              <a:t>heterodimers</a:t>
            </a:r>
            <a:r>
              <a:rPr lang="en-IN" sz="2400" dirty="0">
                <a:latin typeface="Times New Roman" pitchFamily="18" charset="0"/>
                <a:cs typeface="Times New Roman" pitchFamily="18" charset="0"/>
              </a:rPr>
              <a:t> with TLR 1 or TLR6 and recognizes </a:t>
            </a:r>
            <a:r>
              <a:rPr lang="en-IN" sz="2400" dirty="0" err="1">
                <a:latin typeface="Times New Roman" pitchFamily="18" charset="0"/>
                <a:cs typeface="Times New Roman" pitchFamily="18" charset="0"/>
              </a:rPr>
              <a:t>peptidoglycan</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lipopeptide</a:t>
            </a:r>
            <a:r>
              <a:rPr lang="en-IN" sz="2400" dirty="0">
                <a:latin typeface="Times New Roman" pitchFamily="18" charset="0"/>
                <a:cs typeface="Times New Roman" pitchFamily="18" charset="0"/>
              </a:rPr>
              <a:t> and lipoproteins. </a:t>
            </a:r>
          </a:p>
        </p:txBody>
      </p:sp>
      <p:sp>
        <p:nvSpPr>
          <p:cNvPr id="4" name="Footer Placeholder 3"/>
          <p:cNvSpPr>
            <a:spLocks noGrp="1"/>
          </p:cNvSpPr>
          <p:nvPr>
            <p:ph type="ftr" sz="quarter" idx="11"/>
          </p:nvPr>
        </p:nvSpPr>
        <p:spPr>
          <a:xfrm>
            <a:off x="1071538" y="6248400"/>
            <a:ext cx="6858048" cy="457200"/>
          </a:xfrm>
        </p:spPr>
        <p:txBody>
          <a:bodyPr/>
          <a:lstStyle/>
          <a:p>
            <a:r>
              <a:rPr lang="en-IN" dirty="0" err="1"/>
              <a:t>Kulkarni</a:t>
            </a:r>
            <a:r>
              <a:rPr lang="en-IN" dirty="0"/>
              <a:t> </a:t>
            </a:r>
            <a:r>
              <a:rPr lang="en-IN" dirty="0" err="1"/>
              <a:t>C,Kinane</a:t>
            </a:r>
            <a:r>
              <a:rPr lang="en-IN" dirty="0"/>
              <a:t> D. Host response in aggressive </a:t>
            </a:r>
            <a:r>
              <a:rPr lang="en-IN" dirty="0" err="1"/>
              <a:t>periodontitis</a:t>
            </a:r>
            <a:r>
              <a:rPr lang="en-IN" dirty="0"/>
              <a:t>. </a:t>
            </a:r>
            <a:r>
              <a:rPr lang="en-IN" dirty="0" err="1"/>
              <a:t>Periodontology</a:t>
            </a:r>
            <a:r>
              <a:rPr lang="en-IN" dirty="0"/>
              <a:t> 2000  2014; 65: 79–91.</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74</a:t>
            </a:fld>
            <a:endParaRPr lang="en-IN"/>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r>
              <a:rPr lang="en-IN" sz="2400" dirty="0">
                <a:latin typeface="Times New Roman" pitchFamily="18" charset="0"/>
                <a:cs typeface="Times New Roman" pitchFamily="18" charset="0"/>
              </a:rPr>
              <a:t> Once these receptors - co-receptors or adaptor molecules, recognize pathogen-related </a:t>
            </a:r>
            <a:r>
              <a:rPr lang="en-IN" sz="2400" dirty="0" err="1">
                <a:latin typeface="Times New Roman" pitchFamily="18" charset="0"/>
                <a:cs typeface="Times New Roman" pitchFamily="18" charset="0"/>
              </a:rPr>
              <a:t>biomolecules</a:t>
            </a:r>
            <a:r>
              <a:rPr lang="en-IN" sz="2400" dirty="0">
                <a:latin typeface="Times New Roman" pitchFamily="18" charset="0"/>
                <a:cs typeface="Times New Roman" pitchFamily="18" charset="0"/>
              </a:rPr>
              <a:t> </a:t>
            </a:r>
          </a:p>
          <a:p>
            <a:pPr>
              <a:buNone/>
            </a:pPr>
            <a:r>
              <a:rPr lang="en-IN" sz="2400" dirty="0">
                <a:latin typeface="Times New Roman" pitchFamily="18" charset="0"/>
                <a:cs typeface="Times New Roman" pitchFamily="18" charset="0"/>
              </a:rPr>
              <a:t>     </a:t>
            </a:r>
          </a:p>
          <a:p>
            <a:pPr>
              <a:buNone/>
            </a:pPr>
            <a:endParaRPr lang="en-IN" sz="2400" dirty="0">
              <a:latin typeface="Times New Roman" pitchFamily="18" charset="0"/>
              <a:cs typeface="Times New Roman" pitchFamily="18" charset="0"/>
            </a:endParaRPr>
          </a:p>
          <a:p>
            <a:pPr>
              <a:buNone/>
            </a:pPr>
            <a:r>
              <a:rPr lang="en-IN" sz="2400" dirty="0">
                <a:latin typeface="Times New Roman" pitchFamily="18" charset="0"/>
                <a:cs typeface="Times New Roman" pitchFamily="18" charset="0"/>
              </a:rPr>
              <a:t>           several intracellular </a:t>
            </a:r>
            <a:r>
              <a:rPr lang="en-IN" sz="2400" dirty="0" err="1">
                <a:latin typeface="Times New Roman" pitchFamily="18" charset="0"/>
                <a:cs typeface="Times New Roman" pitchFamily="18" charset="0"/>
              </a:rPr>
              <a:t>signaling</a:t>
            </a:r>
            <a:r>
              <a:rPr lang="en-IN" sz="2400" dirty="0">
                <a:latin typeface="Times New Roman" pitchFamily="18" charset="0"/>
                <a:cs typeface="Times New Roman" pitchFamily="18" charset="0"/>
              </a:rPr>
              <a:t> events occur</a:t>
            </a:r>
          </a:p>
          <a:p>
            <a:pPr>
              <a:buNone/>
            </a:pPr>
            <a:endParaRPr lang="en-IN"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a:p>
            <a:pPr>
              <a:buNone/>
            </a:pPr>
            <a:r>
              <a:rPr lang="en-IN" sz="2400" dirty="0">
                <a:latin typeface="Times New Roman" pitchFamily="18" charset="0"/>
                <a:cs typeface="Times New Roman" pitchFamily="18" charset="0"/>
              </a:rPr>
              <a:t>      leading to the production of </a:t>
            </a:r>
            <a:r>
              <a:rPr lang="en-IN" sz="2400" dirty="0" err="1">
                <a:latin typeface="Times New Roman" pitchFamily="18" charset="0"/>
                <a:cs typeface="Times New Roman" pitchFamily="18" charset="0"/>
              </a:rPr>
              <a:t>inﬂammatory</a:t>
            </a:r>
            <a:r>
              <a:rPr lang="en-IN" sz="2400" dirty="0">
                <a:latin typeface="Times New Roman" pitchFamily="18" charset="0"/>
                <a:cs typeface="Times New Roman" pitchFamily="18" charset="0"/>
              </a:rPr>
              <a:t> cytokines, antimicrobial peptides, </a:t>
            </a:r>
            <a:r>
              <a:rPr lang="en-IN" sz="2400" dirty="0" err="1">
                <a:latin typeface="Times New Roman" pitchFamily="18" charset="0"/>
                <a:cs typeface="Times New Roman" pitchFamily="18" charset="0"/>
              </a:rPr>
              <a:t>costimulatory</a:t>
            </a:r>
            <a:r>
              <a:rPr lang="en-IN" sz="2400" dirty="0">
                <a:latin typeface="Times New Roman" pitchFamily="18" charset="0"/>
                <a:cs typeface="Times New Roman" pitchFamily="18" charset="0"/>
              </a:rPr>
              <a:t> molecules, type I </a:t>
            </a:r>
            <a:r>
              <a:rPr lang="en-IN" sz="2400" dirty="0" err="1">
                <a:latin typeface="Times New Roman" pitchFamily="18" charset="0"/>
                <a:cs typeface="Times New Roman" pitchFamily="18" charset="0"/>
              </a:rPr>
              <a:t>interferons</a:t>
            </a:r>
            <a:r>
              <a:rPr lang="en-IN" sz="2400" dirty="0">
                <a:latin typeface="Times New Roman" pitchFamily="18" charset="0"/>
                <a:cs typeface="Times New Roman" pitchFamily="18" charset="0"/>
              </a:rPr>
              <a:t> and </a:t>
            </a:r>
            <a:r>
              <a:rPr lang="en-IN" sz="2400" dirty="0" err="1">
                <a:latin typeface="Times New Roman" pitchFamily="18" charset="0"/>
                <a:cs typeface="Times New Roman" pitchFamily="18" charset="0"/>
              </a:rPr>
              <a:t>chemokines</a:t>
            </a:r>
            <a:r>
              <a:rPr lang="en-IN" sz="2400" dirty="0">
                <a:latin typeface="Times New Roman" pitchFamily="18" charset="0"/>
                <a:cs typeface="Times New Roman" pitchFamily="18" charset="0"/>
              </a:rPr>
              <a:t> to mount the innate immune response </a:t>
            </a:r>
          </a:p>
        </p:txBody>
      </p:sp>
      <p:sp>
        <p:nvSpPr>
          <p:cNvPr id="4" name="Footer Placeholder 3"/>
          <p:cNvSpPr>
            <a:spLocks noGrp="1"/>
          </p:cNvSpPr>
          <p:nvPr>
            <p:ph type="ftr" sz="quarter" idx="11"/>
          </p:nvPr>
        </p:nvSpPr>
        <p:spPr>
          <a:xfrm>
            <a:off x="1285852" y="6472262"/>
            <a:ext cx="6858048" cy="457200"/>
          </a:xfrm>
        </p:spPr>
        <p:txBody>
          <a:bodyPr/>
          <a:lstStyle/>
          <a:p>
            <a:r>
              <a:rPr lang="en-IN" dirty="0" err="1"/>
              <a:t>Kulkarni</a:t>
            </a:r>
            <a:r>
              <a:rPr lang="en-IN" dirty="0"/>
              <a:t> </a:t>
            </a:r>
            <a:r>
              <a:rPr lang="en-IN" dirty="0" err="1"/>
              <a:t>C,Kinane</a:t>
            </a:r>
            <a:r>
              <a:rPr lang="en-IN" dirty="0"/>
              <a:t> D. Host response in aggressive </a:t>
            </a:r>
            <a:r>
              <a:rPr lang="en-IN" dirty="0" err="1"/>
              <a:t>periodontitis</a:t>
            </a:r>
            <a:r>
              <a:rPr lang="en-IN" dirty="0"/>
              <a:t>. </a:t>
            </a:r>
            <a:r>
              <a:rPr lang="en-IN" dirty="0" err="1"/>
              <a:t>Periodontology</a:t>
            </a:r>
            <a:r>
              <a:rPr lang="en-IN" dirty="0"/>
              <a:t> 2000  2014; 65: 79–91.</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75</a:t>
            </a:fld>
            <a:endParaRPr lang="en-IN"/>
          </a:p>
        </p:txBody>
      </p:sp>
      <p:sp>
        <p:nvSpPr>
          <p:cNvPr id="7" name="Down Arrow 6"/>
          <p:cNvSpPr/>
          <p:nvPr/>
        </p:nvSpPr>
        <p:spPr bwMode="auto">
          <a:xfrm>
            <a:off x="3929058" y="1500174"/>
            <a:ext cx="71438" cy="4286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
        <p:nvSpPr>
          <p:cNvPr id="8" name="Down Arrow 7"/>
          <p:cNvSpPr/>
          <p:nvPr/>
        </p:nvSpPr>
        <p:spPr bwMode="auto">
          <a:xfrm>
            <a:off x="3929058" y="2857496"/>
            <a:ext cx="71438" cy="42862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285852" y="6248400"/>
            <a:ext cx="6500858" cy="457200"/>
          </a:xfrm>
        </p:spPr>
        <p:txBody>
          <a:bodyPr/>
          <a:lstStyle/>
          <a:p>
            <a:r>
              <a:rPr lang="en-IN" dirty="0" err="1"/>
              <a:t>Kulkarni</a:t>
            </a:r>
            <a:r>
              <a:rPr lang="en-IN" dirty="0"/>
              <a:t> </a:t>
            </a:r>
            <a:r>
              <a:rPr lang="en-IN" dirty="0" err="1"/>
              <a:t>C,Kinane</a:t>
            </a:r>
            <a:r>
              <a:rPr lang="en-IN" dirty="0"/>
              <a:t> D. Host response in aggressive </a:t>
            </a:r>
            <a:r>
              <a:rPr lang="en-IN" dirty="0" err="1"/>
              <a:t>periodontitis</a:t>
            </a:r>
            <a:r>
              <a:rPr lang="en-IN" dirty="0"/>
              <a:t>. </a:t>
            </a:r>
            <a:r>
              <a:rPr lang="en-IN" dirty="0" err="1"/>
              <a:t>Periodontology</a:t>
            </a:r>
            <a:r>
              <a:rPr lang="en-IN" dirty="0"/>
              <a:t> 2000  2014; 65: 79–91.</a:t>
            </a:r>
          </a:p>
        </p:txBody>
      </p:sp>
      <p:sp>
        <p:nvSpPr>
          <p:cNvPr id="5" name="Slide Number Placeholder 4"/>
          <p:cNvSpPr>
            <a:spLocks noGrp="1"/>
          </p:cNvSpPr>
          <p:nvPr>
            <p:ph type="sldNum" sz="quarter" idx="12"/>
          </p:nvPr>
        </p:nvSpPr>
        <p:spPr/>
        <p:txBody>
          <a:bodyPr/>
          <a:lstStyle/>
          <a:p>
            <a:fld id="{3EA8F7DC-4F65-4E02-AD7B-B7A4A4A60F4A}" type="slidenum">
              <a:rPr lang="en-IN" smtClean="0"/>
              <a:pPr/>
              <a:t>76</a:t>
            </a:fld>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1214414" y="500042"/>
            <a:ext cx="7072362" cy="5357850"/>
          </a:xfrm>
          <a:prstGeom prst="rect">
            <a:avLst/>
          </a:prstGeom>
          <a:noFill/>
          <a:ln w="9525">
            <a:noFill/>
            <a:miter lim="800000"/>
            <a:headEnd/>
            <a:tailEnd/>
          </a:ln>
          <a:effec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572560" cy="5630883"/>
          </a:xfrm>
        </p:spPr>
        <p:txBody>
          <a:bodyPr/>
          <a:lstStyle/>
          <a:p>
            <a:pPr>
              <a:buNone/>
            </a:pPr>
            <a:r>
              <a:rPr lang="en-IN" sz="2800" b="1" i="1" dirty="0">
                <a:solidFill>
                  <a:srgbClr val="FFFF00"/>
                </a:solidFill>
                <a:latin typeface="Times New Roman" pitchFamily="18" charset="0"/>
                <a:cs typeface="Times New Roman" pitchFamily="18" charset="0"/>
              </a:rPr>
              <a:t>Adaptive immunity:</a:t>
            </a:r>
          </a:p>
          <a:p>
            <a:pPr>
              <a:buNone/>
            </a:pPr>
            <a:r>
              <a:rPr lang="en-IN" sz="2400" dirty="0">
                <a:latin typeface="Times New Roman" pitchFamily="18" charset="0"/>
                <a:cs typeface="Times New Roman" pitchFamily="18" charset="0"/>
              </a:rPr>
              <a:t>T cells</a:t>
            </a:r>
          </a:p>
          <a:p>
            <a:pPr>
              <a:buNone/>
            </a:pPr>
            <a:r>
              <a:rPr lang="en-IN" sz="2400" dirty="0">
                <a:latin typeface="Times New Roman" pitchFamily="18" charset="0"/>
                <a:cs typeface="Times New Roman" pitchFamily="18" charset="0"/>
              </a:rPr>
              <a:t>B cells</a:t>
            </a:r>
          </a:p>
          <a:p>
            <a:pPr>
              <a:lnSpc>
                <a:spcPct val="150000"/>
              </a:lnSpc>
            </a:pPr>
            <a:r>
              <a:rPr lang="en-IN" sz="2400" dirty="0">
                <a:latin typeface="Times New Roman" pitchFamily="18" charset="0"/>
                <a:cs typeface="Times New Roman" pitchFamily="18" charset="0"/>
              </a:rPr>
              <a:t>T-cells behave as a double-edged sword - The release of excessive amounts of cytokines from T cells will result in damage to the host because of their tissue-</a:t>
            </a:r>
            <a:r>
              <a:rPr lang="en-IN" sz="2400" dirty="0" err="1">
                <a:latin typeface="Times New Roman" pitchFamily="18" charset="0"/>
                <a:cs typeface="Times New Roman" pitchFamily="18" charset="0"/>
              </a:rPr>
              <a:t>degradative</a:t>
            </a:r>
            <a:r>
              <a:rPr lang="en-IN" sz="2400" dirty="0">
                <a:latin typeface="Times New Roman" pitchFamily="18" charset="0"/>
                <a:cs typeface="Times New Roman" pitchFamily="18" charset="0"/>
              </a:rPr>
              <a:t> properties.</a:t>
            </a:r>
          </a:p>
          <a:p>
            <a:pPr>
              <a:lnSpc>
                <a:spcPct val="150000"/>
              </a:lnSpc>
            </a:pPr>
            <a:r>
              <a:rPr lang="en-IN" sz="2400" dirty="0">
                <a:latin typeface="Times New Roman" pitchFamily="18" charset="0"/>
                <a:cs typeface="Times New Roman" pitchFamily="18" charset="0"/>
              </a:rPr>
              <a:t>T- cells recognize antigens – T-cell antigen receptor – in association with MHC – I , II</a:t>
            </a:r>
          </a:p>
          <a:p>
            <a:pPr>
              <a:lnSpc>
                <a:spcPct val="150000"/>
              </a:lnSpc>
            </a:pPr>
            <a:r>
              <a:rPr lang="en-IN" sz="2400" dirty="0">
                <a:latin typeface="Times New Roman" pitchFamily="18" charset="0"/>
                <a:cs typeface="Times New Roman" pitchFamily="18" charset="0"/>
              </a:rPr>
              <a:t>MHC- Locus on chromosome 6 involved in antigen </a:t>
            </a:r>
            <a:r>
              <a:rPr lang="en-IN" sz="2400" dirty="0" err="1">
                <a:latin typeface="Times New Roman" pitchFamily="18" charset="0"/>
                <a:cs typeface="Times New Roman" pitchFamily="18" charset="0"/>
              </a:rPr>
              <a:t>uptake,presentation</a:t>
            </a:r>
            <a:r>
              <a:rPr lang="en-IN" sz="2400" dirty="0">
                <a:latin typeface="Times New Roman" pitchFamily="18" charset="0"/>
                <a:cs typeface="Times New Roman" pitchFamily="18" charset="0"/>
              </a:rPr>
              <a:t> and processing.</a:t>
            </a:r>
          </a:p>
        </p:txBody>
      </p:sp>
      <p:sp>
        <p:nvSpPr>
          <p:cNvPr id="4" name="Footer Placeholder 3"/>
          <p:cNvSpPr>
            <a:spLocks noGrp="1"/>
          </p:cNvSpPr>
          <p:nvPr>
            <p:ph type="ftr" sz="quarter" idx="11"/>
          </p:nvPr>
        </p:nvSpPr>
        <p:spPr>
          <a:xfrm>
            <a:off x="1071538" y="6543700"/>
            <a:ext cx="6929486" cy="457200"/>
          </a:xfrm>
        </p:spPr>
        <p:txBody>
          <a:bodyPr/>
          <a:lstStyle/>
          <a:p>
            <a:r>
              <a:rPr lang="en-IN" dirty="0" err="1"/>
              <a:t>Kulkarni</a:t>
            </a:r>
            <a:r>
              <a:rPr lang="en-IN" dirty="0"/>
              <a:t> </a:t>
            </a:r>
            <a:r>
              <a:rPr lang="en-IN" dirty="0" err="1"/>
              <a:t>C,Kinane</a:t>
            </a:r>
            <a:r>
              <a:rPr lang="en-IN" dirty="0"/>
              <a:t> D. Host response in aggressive </a:t>
            </a:r>
            <a:r>
              <a:rPr lang="en-IN" dirty="0" err="1"/>
              <a:t>periodontitis</a:t>
            </a:r>
            <a:r>
              <a:rPr lang="en-IN" dirty="0"/>
              <a:t>. </a:t>
            </a:r>
            <a:r>
              <a:rPr lang="en-IN" dirty="0" err="1"/>
              <a:t>Periodontology</a:t>
            </a:r>
            <a:r>
              <a:rPr lang="en-IN" dirty="0"/>
              <a:t> 2000  2014; 65: 79–91.</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77</a:t>
            </a:fld>
            <a:endParaRPr lang="en-IN"/>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30883"/>
          </a:xfrm>
        </p:spPr>
        <p:txBody>
          <a:bodyPr/>
          <a:lstStyle/>
          <a:p>
            <a:pPr>
              <a:lnSpc>
                <a:spcPct val="150000"/>
              </a:lnSpc>
            </a:pPr>
            <a:r>
              <a:rPr lang="en-IN" sz="2400" dirty="0">
                <a:latin typeface="Times New Roman" pitchFamily="18" charset="0"/>
                <a:cs typeface="Times New Roman" pitchFamily="18" charset="0"/>
              </a:rPr>
              <a:t>MHC – I – intracellular antigens to CD8</a:t>
            </a:r>
          </a:p>
          <a:p>
            <a:pPr>
              <a:lnSpc>
                <a:spcPct val="150000"/>
              </a:lnSpc>
            </a:pPr>
            <a:r>
              <a:rPr lang="en-IN" sz="2400" dirty="0">
                <a:latin typeface="Times New Roman" pitchFamily="18" charset="0"/>
                <a:cs typeface="Times New Roman" pitchFamily="18" charset="0"/>
              </a:rPr>
              <a:t>MHC – II – extracellular antigens to CD4</a:t>
            </a:r>
          </a:p>
          <a:p>
            <a:pPr>
              <a:lnSpc>
                <a:spcPct val="150000"/>
              </a:lnSpc>
            </a:pPr>
            <a:r>
              <a:rPr lang="en-IN" sz="2400" dirty="0">
                <a:latin typeface="Times New Roman" pitchFamily="18" charset="0"/>
                <a:cs typeface="Times New Roman" pitchFamily="18" charset="0"/>
              </a:rPr>
              <a:t>T-helper  cells  - regulate immune response</a:t>
            </a:r>
          </a:p>
          <a:p>
            <a:pPr>
              <a:lnSpc>
                <a:spcPct val="150000"/>
              </a:lnSpc>
            </a:pPr>
            <a:r>
              <a:rPr lang="en-IN" sz="2400" dirty="0">
                <a:latin typeface="Times New Roman" pitchFamily="18" charset="0"/>
                <a:cs typeface="Times New Roman" pitchFamily="18" charset="0"/>
              </a:rPr>
              <a:t>T-helper 1 cells – act on intracellular bacteria - triggered by  IL-2,IL-12, TNF</a:t>
            </a:r>
            <a:r>
              <a:rPr lang="el-GR" sz="2400" dirty="0">
                <a:latin typeface="Times New Roman" pitchFamily="18" charset="0"/>
                <a:cs typeface="Times New Roman" pitchFamily="18" charset="0"/>
              </a:rPr>
              <a:t>α</a:t>
            </a:r>
            <a:r>
              <a:rPr lang="en-IN" sz="2400" dirty="0">
                <a:latin typeface="Times New Roman" pitchFamily="18" charset="0"/>
                <a:cs typeface="Times New Roman" pitchFamily="18" charset="0"/>
              </a:rPr>
              <a:t> and interferon gamma</a:t>
            </a:r>
          </a:p>
          <a:p>
            <a:pPr>
              <a:lnSpc>
                <a:spcPct val="150000"/>
              </a:lnSpc>
              <a:buNone/>
            </a:pPr>
            <a:r>
              <a:rPr lang="en-IN" sz="2400" dirty="0">
                <a:latin typeface="Times New Roman" pitchFamily="18" charset="0"/>
                <a:cs typeface="Times New Roman" pitchFamily="18" charset="0"/>
              </a:rPr>
              <a:t>    T-helper 2 cells –extracellular - IL-4,5,6,10,13 </a:t>
            </a:r>
          </a:p>
          <a:p>
            <a:pPr>
              <a:lnSpc>
                <a:spcPct val="150000"/>
              </a:lnSpc>
              <a:buNone/>
            </a:pPr>
            <a:r>
              <a:rPr lang="en-IN" sz="2400" dirty="0">
                <a:latin typeface="Times New Roman" pitchFamily="18" charset="0"/>
                <a:cs typeface="Times New Roman" pitchFamily="18" charset="0"/>
              </a:rPr>
              <a:t>    T-helper 17 cells – IL 17,TGF</a:t>
            </a:r>
            <a:r>
              <a:rPr lang="el-GR" sz="2400" dirty="0">
                <a:latin typeface="Times New Roman" pitchFamily="18" charset="0"/>
                <a:cs typeface="Times New Roman" pitchFamily="18" charset="0"/>
              </a:rPr>
              <a:t>β</a:t>
            </a:r>
            <a:endParaRPr lang="en-IN" sz="2400" dirty="0">
              <a:latin typeface="Times New Roman" pitchFamily="18" charset="0"/>
              <a:cs typeface="Times New Roman" pitchFamily="18" charset="0"/>
            </a:endParaRPr>
          </a:p>
          <a:p>
            <a:pPr>
              <a:buNone/>
            </a:pPr>
            <a:r>
              <a:rPr lang="en-IN" sz="2400" dirty="0">
                <a:latin typeface="Times New Roman" pitchFamily="18" charset="0"/>
                <a:cs typeface="Times New Roman" pitchFamily="18" charset="0"/>
              </a:rPr>
              <a:t> </a:t>
            </a: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A8F7DC-4F65-4E02-AD7B-B7A4A4A60F4A}" type="slidenum">
              <a:rPr lang="en-IN" smtClean="0"/>
              <a:pPr/>
              <a:t>78</a:t>
            </a:fld>
            <a:endParaRPr lang="en-IN"/>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71480"/>
            <a:ext cx="8572560" cy="5559445"/>
          </a:xfrm>
        </p:spPr>
        <p:txBody>
          <a:bodyPr/>
          <a:lstStyle/>
          <a:p>
            <a:pPr>
              <a:lnSpc>
                <a:spcPct val="200000"/>
              </a:lnSpc>
            </a:pPr>
            <a:r>
              <a:rPr lang="en-IN" sz="2400" dirty="0">
                <a:latin typeface="Times New Roman" pitchFamily="18" charset="0"/>
                <a:cs typeface="Times New Roman" pitchFamily="18" charset="0"/>
              </a:rPr>
              <a:t>T-helper 2 cells are more abundant than T-helper 1 cells in periodontal-disease sites - </a:t>
            </a:r>
            <a:r>
              <a:rPr lang="en-IN" sz="2400" i="1" dirty="0" err="1">
                <a:solidFill>
                  <a:srgbClr val="00B050"/>
                </a:solidFill>
                <a:latin typeface="Times New Roman" pitchFamily="18" charset="0"/>
                <a:cs typeface="Times New Roman" pitchFamily="18" charset="0"/>
              </a:rPr>
              <a:t>Albandar</a:t>
            </a:r>
            <a:r>
              <a:rPr lang="en-IN" sz="2400" i="1" dirty="0">
                <a:solidFill>
                  <a:srgbClr val="00B050"/>
                </a:solidFill>
                <a:latin typeface="Times New Roman" pitchFamily="18" charset="0"/>
                <a:cs typeface="Times New Roman" pitchFamily="18" charset="0"/>
              </a:rPr>
              <a:t> JM, </a:t>
            </a:r>
            <a:r>
              <a:rPr lang="en-IN" sz="2400" i="1" dirty="0" err="1">
                <a:solidFill>
                  <a:srgbClr val="00B050"/>
                </a:solidFill>
                <a:latin typeface="Times New Roman" pitchFamily="18" charset="0"/>
                <a:cs typeface="Times New Roman" pitchFamily="18" charset="0"/>
              </a:rPr>
              <a:t>Gemmell</a:t>
            </a:r>
            <a:r>
              <a:rPr lang="en-IN" sz="2400" i="1" dirty="0">
                <a:solidFill>
                  <a:srgbClr val="00B050"/>
                </a:solidFill>
                <a:latin typeface="Times New Roman" pitchFamily="18" charset="0"/>
                <a:cs typeface="Times New Roman" pitchFamily="18" charset="0"/>
              </a:rPr>
              <a:t> E, </a:t>
            </a:r>
            <a:r>
              <a:rPr lang="en-IN" sz="2400" i="1" dirty="0" err="1">
                <a:solidFill>
                  <a:srgbClr val="00B050"/>
                </a:solidFill>
                <a:latin typeface="Times New Roman" pitchFamily="18" charset="0"/>
                <a:cs typeface="Times New Roman" pitchFamily="18" charset="0"/>
              </a:rPr>
              <a:t>Lappin</a:t>
            </a:r>
            <a:r>
              <a:rPr lang="en-IN" sz="2400" i="1" dirty="0">
                <a:solidFill>
                  <a:srgbClr val="00B050"/>
                </a:solidFill>
                <a:latin typeface="Times New Roman" pitchFamily="18" charset="0"/>
                <a:cs typeface="Times New Roman" pitchFamily="18" charset="0"/>
              </a:rPr>
              <a:t> DF</a:t>
            </a:r>
            <a:r>
              <a:rPr lang="en-IN" sz="2400" dirty="0">
                <a:latin typeface="Times New Roman" pitchFamily="18" charset="0"/>
                <a:cs typeface="Times New Roman" pitchFamily="18" charset="0"/>
              </a:rPr>
              <a:t>.</a:t>
            </a:r>
          </a:p>
          <a:p>
            <a:pPr>
              <a:lnSpc>
                <a:spcPct val="200000"/>
              </a:lnSpc>
            </a:pPr>
            <a:r>
              <a:rPr lang="en-IN" sz="2400" dirty="0">
                <a:latin typeface="Times New Roman" pitchFamily="18" charset="0"/>
                <a:cs typeface="Times New Roman" pitchFamily="18" charset="0"/>
              </a:rPr>
              <a:t>Reduced interleukin-12       permit the Th2 responses       lead to the activation of B cells         destructive lesion           enhanced </a:t>
            </a:r>
            <a:r>
              <a:rPr lang="en-IN" sz="2400" dirty="0" err="1">
                <a:latin typeface="Times New Roman" pitchFamily="18" charset="0"/>
                <a:cs typeface="Times New Roman" pitchFamily="18" charset="0"/>
              </a:rPr>
              <a:t>IgG,B</a:t>
            </a:r>
            <a:r>
              <a:rPr lang="en-IN" sz="2400" dirty="0">
                <a:latin typeface="Times New Roman" pitchFamily="18" charset="0"/>
                <a:cs typeface="Times New Roman" pitchFamily="18" charset="0"/>
              </a:rPr>
              <a:t>-cell–derived interleukin-1</a:t>
            </a:r>
            <a:r>
              <a:rPr lang="el-GR" sz="2400" dirty="0">
                <a:latin typeface="Times New Roman" pitchFamily="18" charset="0"/>
                <a:cs typeface="Times New Roman" pitchFamily="18" charset="0"/>
              </a:rPr>
              <a:t>β</a:t>
            </a:r>
            <a:r>
              <a:rPr lang="en-IN" sz="2400" dirty="0">
                <a:latin typeface="Times New Roman" pitchFamily="18" charset="0"/>
                <a:cs typeface="Times New Roman" pitchFamily="18" charset="0"/>
              </a:rPr>
              <a:t>.</a:t>
            </a:r>
          </a:p>
          <a:p>
            <a:r>
              <a:rPr lang="en-US" sz="2400" dirty="0" err="1">
                <a:latin typeface="Times New Roman" pitchFamily="18" charset="0"/>
                <a:ea typeface="Verdana" pitchFamily="34" charset="0"/>
                <a:cs typeface="Times New Roman" pitchFamily="18" charset="0"/>
              </a:rPr>
              <a:t>IgG</a:t>
            </a:r>
            <a:r>
              <a:rPr lang="en-US" sz="2400" dirty="0">
                <a:latin typeface="Times New Roman" pitchFamily="18" charset="0"/>
                <a:ea typeface="Verdana" pitchFamily="34" charset="0"/>
                <a:cs typeface="Times New Roman" pitchFamily="18" charset="0"/>
              </a:rPr>
              <a:t> Antibody response to </a:t>
            </a:r>
            <a:r>
              <a:rPr lang="en-US" sz="2400" dirty="0" err="1">
                <a:latin typeface="Times New Roman" pitchFamily="18" charset="0"/>
                <a:ea typeface="Verdana" pitchFamily="34" charset="0"/>
                <a:cs typeface="Times New Roman" pitchFamily="18" charset="0"/>
              </a:rPr>
              <a:t>A.a</a:t>
            </a:r>
            <a:r>
              <a:rPr lang="en-US" sz="2400" dirty="0">
                <a:latin typeface="Times New Roman" pitchFamily="18" charset="0"/>
                <a:ea typeface="Verdana" pitchFamily="34" charset="0"/>
                <a:cs typeface="Times New Roman" pitchFamily="18" charset="0"/>
              </a:rPr>
              <a:t> elevated.</a:t>
            </a:r>
          </a:p>
          <a:p>
            <a:pPr>
              <a:buNone/>
            </a:pPr>
            <a:endParaRPr lang="en-IN" sz="2400" dirty="0">
              <a:latin typeface="Times New Roman" pitchFamily="18" charset="0"/>
              <a:ea typeface="Verdana" pitchFamily="34" charset="0"/>
              <a:cs typeface="Times New Roman" pitchFamily="18" charset="0"/>
            </a:endParaRPr>
          </a:p>
          <a:p>
            <a:r>
              <a:rPr lang="en-US" sz="2400" dirty="0" err="1">
                <a:latin typeface="Times New Roman" pitchFamily="18" charset="0"/>
                <a:ea typeface="Verdana" pitchFamily="34" charset="0"/>
                <a:cs typeface="Times New Roman" pitchFamily="18" charset="0"/>
              </a:rPr>
              <a:t>IgG</a:t>
            </a:r>
            <a:r>
              <a:rPr lang="en-US" sz="2400" dirty="0">
                <a:latin typeface="Times New Roman" pitchFamily="18" charset="0"/>
                <a:ea typeface="Verdana" pitchFamily="34" charset="0"/>
                <a:cs typeface="Times New Roman" pitchFamily="18" charset="0"/>
              </a:rPr>
              <a:t> 2 level in GCF exceeds serum by 20 fold - </a:t>
            </a:r>
            <a:r>
              <a:rPr lang="en-US" sz="2400" b="1" i="1" dirty="0">
                <a:solidFill>
                  <a:srgbClr val="00B050"/>
                </a:solidFill>
                <a:latin typeface="Times New Roman" pitchFamily="18" charset="0"/>
                <a:ea typeface="Verdana" pitchFamily="34" charset="0"/>
                <a:cs typeface="Times New Roman" pitchFamily="18" charset="0"/>
              </a:rPr>
              <a:t>Ling et al</a:t>
            </a:r>
            <a:endParaRPr lang="en-IN" sz="2400" b="1" i="1" dirty="0">
              <a:solidFill>
                <a:srgbClr val="00B050"/>
              </a:solidFill>
              <a:latin typeface="Times New Roman" pitchFamily="18" charset="0"/>
              <a:ea typeface="Verdana" pitchFamily="34" charset="0"/>
              <a:cs typeface="Times New Roman" pitchFamily="18" charset="0"/>
            </a:endParaRPr>
          </a:p>
          <a:p>
            <a:pPr>
              <a:lnSpc>
                <a:spcPct val="200000"/>
              </a:lnSpc>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2143108" y="6248400"/>
            <a:ext cx="5286412" cy="457200"/>
          </a:xfrm>
        </p:spPr>
        <p:txBody>
          <a:bodyPr/>
          <a:lstStyle/>
          <a:p>
            <a:r>
              <a:rPr lang="en-IN" dirty="0" err="1"/>
              <a:t>Carranza.Textbook</a:t>
            </a:r>
            <a:r>
              <a:rPr lang="en-IN" dirty="0"/>
              <a:t> of </a:t>
            </a:r>
            <a:r>
              <a:rPr lang="en-IN" dirty="0" err="1"/>
              <a:t>periodontology</a:t>
            </a:r>
            <a:r>
              <a:rPr lang="en-IN" dirty="0"/>
              <a:t> .12</a:t>
            </a:r>
            <a:r>
              <a:rPr lang="en-IN" baseline="30000" dirty="0"/>
              <a:t>th</a:t>
            </a:r>
            <a:r>
              <a:rPr lang="en-IN" dirty="0"/>
              <a:t> edition</a:t>
            </a:r>
          </a:p>
        </p:txBody>
      </p:sp>
      <p:sp>
        <p:nvSpPr>
          <p:cNvPr id="5" name="Slide Number Placeholder 4"/>
          <p:cNvSpPr>
            <a:spLocks noGrp="1"/>
          </p:cNvSpPr>
          <p:nvPr>
            <p:ph type="sldNum" sz="quarter" idx="12"/>
          </p:nvPr>
        </p:nvSpPr>
        <p:spPr/>
        <p:txBody>
          <a:bodyPr/>
          <a:lstStyle/>
          <a:p>
            <a:fld id="{3EA8F7DC-4F65-4E02-AD7B-B7A4A4A60F4A}" type="slidenum">
              <a:rPr lang="en-IN" smtClean="0"/>
              <a:pPr/>
              <a:t>79</a:t>
            </a:fld>
            <a:endParaRPr lang="en-IN"/>
          </a:p>
        </p:txBody>
      </p:sp>
      <p:sp>
        <p:nvSpPr>
          <p:cNvPr id="6" name="Right Arrow 5"/>
          <p:cNvSpPr/>
          <p:nvPr/>
        </p:nvSpPr>
        <p:spPr bwMode="auto">
          <a:xfrm>
            <a:off x="3643306" y="2571744"/>
            <a:ext cx="357190"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
        <p:nvSpPr>
          <p:cNvPr id="7" name="Right Arrow 6"/>
          <p:cNvSpPr/>
          <p:nvPr/>
        </p:nvSpPr>
        <p:spPr bwMode="auto">
          <a:xfrm>
            <a:off x="6715140" y="3286124"/>
            <a:ext cx="428628"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
        <p:nvSpPr>
          <p:cNvPr id="8" name="Right Arrow 7"/>
          <p:cNvSpPr/>
          <p:nvPr/>
        </p:nvSpPr>
        <p:spPr bwMode="auto">
          <a:xfrm>
            <a:off x="7286644" y="2428868"/>
            <a:ext cx="428628" cy="2857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
        <p:nvSpPr>
          <p:cNvPr id="9" name="Right Arrow 8"/>
          <p:cNvSpPr/>
          <p:nvPr/>
        </p:nvSpPr>
        <p:spPr bwMode="auto">
          <a:xfrm>
            <a:off x="3714744" y="3357562"/>
            <a:ext cx="500066"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marL="347663" indent="-347663" algn="just">
              <a:lnSpc>
                <a:spcPct val="150000"/>
              </a:lnSpc>
            </a:pPr>
            <a:r>
              <a:rPr lang="en-US" sz="2400" b="1" dirty="0">
                <a:latin typeface="Times New Roman" pitchFamily="18" charset="0"/>
                <a:cs typeface="Times New Roman" pitchFamily="18" charset="0"/>
              </a:rPr>
              <a:t>1950 - </a:t>
            </a:r>
            <a:r>
              <a:rPr lang="en-US" sz="2400" b="1" i="1" dirty="0">
                <a:solidFill>
                  <a:srgbClr val="00FFFF"/>
                </a:solidFill>
                <a:latin typeface="Times New Roman" pitchFamily="18" charset="0"/>
                <a:cs typeface="Times New Roman" pitchFamily="18" charset="0"/>
              </a:rPr>
              <a:t>The Committee on Nomenclature of the AAP Described</a:t>
            </a:r>
            <a:r>
              <a:rPr lang="en-US" sz="2400" i="1" dirty="0">
                <a:solidFill>
                  <a:srgbClr val="00FFFF"/>
                </a:solidFill>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b="1" i="1" dirty="0" err="1">
                <a:solidFill>
                  <a:srgbClr val="FFFF00"/>
                </a:solidFill>
                <a:latin typeface="Times New Roman" pitchFamily="18" charset="0"/>
                <a:cs typeface="Times New Roman" pitchFamily="18" charset="0"/>
              </a:rPr>
              <a:t>Periodontosis</a:t>
            </a:r>
            <a:r>
              <a:rPr lang="en-US" sz="2400" b="1" i="1" dirty="0">
                <a:solidFill>
                  <a:srgbClr val="FFFF00"/>
                </a:solidFill>
                <a:latin typeface="Times New Roman" pitchFamily="18" charset="0"/>
                <a:cs typeface="Times New Roman" pitchFamily="18" charset="0"/>
              </a:rPr>
              <a:t> as </a:t>
            </a:r>
            <a:r>
              <a:rPr lang="en-US" sz="2400" i="1" dirty="0">
                <a:solidFill>
                  <a:srgbClr val="FFFF00"/>
                </a:solidFill>
                <a:latin typeface="Times New Roman" pitchFamily="18" charset="0"/>
                <a:cs typeface="Times New Roman" pitchFamily="18" charset="0"/>
              </a:rPr>
              <a:t> </a:t>
            </a:r>
          </a:p>
          <a:p>
            <a:pPr marL="347663" indent="-347663" algn="just">
              <a:lnSpc>
                <a:spcPct val="150000"/>
              </a:lnSpc>
              <a:buNone/>
            </a:pPr>
            <a:r>
              <a:rPr lang="en-US" sz="2400" dirty="0">
                <a:latin typeface="Times New Roman" pitchFamily="18" charset="0"/>
                <a:cs typeface="Times New Roman" pitchFamily="18" charset="0"/>
              </a:rPr>
              <a:t>	 	“A degenerative non-inflammatory destruction of the </a:t>
            </a:r>
            <a:r>
              <a:rPr lang="en-US" sz="2400" dirty="0" err="1">
                <a:latin typeface="Times New Roman" pitchFamily="18" charset="0"/>
                <a:cs typeface="Times New Roman" pitchFamily="18" charset="0"/>
              </a:rPr>
              <a:t>periodontium</a:t>
            </a:r>
            <a:r>
              <a:rPr lang="en-US" sz="2400" dirty="0">
                <a:latin typeface="Times New Roman" pitchFamily="18" charset="0"/>
                <a:cs typeface="Times New Roman" pitchFamily="18" charset="0"/>
              </a:rPr>
              <a:t> originating in one or more of the periodontal structures characterized by migration and loosening of the teeth in the presence or absence of secondary epithelial proliferation and  pocket  formation  or  secondary gingival disease.”</a:t>
            </a:r>
          </a:p>
          <a:p>
            <a:pPr>
              <a:lnSpc>
                <a:spcPct val="150000"/>
              </a:lnSpc>
              <a:buNone/>
            </a:pPr>
            <a:endParaRPr lang="en-US" sz="2400" dirty="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8</a:t>
            </a:fld>
            <a:endParaRPr lang="en-IN"/>
          </a:p>
        </p:txBody>
      </p:sp>
      <p:sp>
        <p:nvSpPr>
          <p:cNvPr id="6" name="Footer Placeholder 4"/>
          <p:cNvSpPr>
            <a:spLocks noGrp="1"/>
          </p:cNvSpPr>
          <p:nvPr>
            <p:ph type="ftr" sz="quarter" idx="11"/>
          </p:nvPr>
        </p:nvSpPr>
        <p:spPr>
          <a:xfrm>
            <a:off x="2285984" y="6248400"/>
            <a:ext cx="5429288"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643998" cy="5916635"/>
          </a:xfrm>
        </p:spPr>
        <p:txBody>
          <a:bodyPr/>
          <a:lstStyle/>
          <a:p>
            <a:pPr>
              <a:buNone/>
            </a:pPr>
            <a:r>
              <a:rPr lang="en-US" sz="2400" b="1" i="1" dirty="0">
                <a:solidFill>
                  <a:srgbClr val="FFFF00"/>
                </a:solidFill>
                <a:latin typeface="Times New Roman" pitchFamily="18" charset="0"/>
                <a:ea typeface="Verdana" pitchFamily="34" charset="0"/>
                <a:cs typeface="Times New Roman" pitchFamily="18" charset="0"/>
              </a:rPr>
              <a:t>Human leukocyte antigens</a:t>
            </a:r>
          </a:p>
          <a:p>
            <a:pPr>
              <a:lnSpc>
                <a:spcPct val="150000"/>
              </a:lnSpc>
            </a:pPr>
            <a:r>
              <a:rPr lang="en-IN" sz="2400" dirty="0">
                <a:latin typeface="Times New Roman" pitchFamily="18" charset="0"/>
                <a:cs typeface="Times New Roman" pitchFamily="18" charset="0"/>
              </a:rPr>
              <a:t>MHC- (Major </a:t>
            </a:r>
            <a:r>
              <a:rPr lang="en-IN" sz="2400" dirty="0" err="1">
                <a:latin typeface="Times New Roman" pitchFamily="18" charset="0"/>
                <a:cs typeface="Times New Roman" pitchFamily="18" charset="0"/>
              </a:rPr>
              <a:t>Histocompatability</a:t>
            </a:r>
            <a:r>
              <a:rPr lang="en-IN" sz="2400" dirty="0">
                <a:latin typeface="Times New Roman" pitchFamily="18" charset="0"/>
                <a:cs typeface="Times New Roman" pitchFamily="18" charset="0"/>
              </a:rPr>
              <a:t> Complex ) Locus on chromosome 6 involved in antigen uptake, presentation and processing.</a:t>
            </a:r>
          </a:p>
          <a:p>
            <a:pPr>
              <a:lnSpc>
                <a:spcPct val="150000"/>
              </a:lnSpc>
            </a:pPr>
            <a:r>
              <a:rPr lang="en-IN" sz="2400" dirty="0">
                <a:latin typeface="Times New Roman" pitchFamily="18" charset="0"/>
                <a:cs typeface="Times New Roman" pitchFamily="18" charset="0"/>
              </a:rPr>
              <a:t>MHC – I, II</a:t>
            </a:r>
          </a:p>
          <a:p>
            <a:pPr>
              <a:lnSpc>
                <a:spcPct val="150000"/>
              </a:lnSpc>
            </a:pPr>
            <a:r>
              <a:rPr lang="en-US" sz="2400" dirty="0">
                <a:latin typeface="Times New Roman" pitchFamily="18" charset="0"/>
                <a:ea typeface="Verdana" pitchFamily="34" charset="0"/>
                <a:cs typeface="Times New Roman" pitchFamily="18" charset="0"/>
              </a:rPr>
              <a:t>HLA-A 9, HLA-A23, HLA-A24 , HLA-A 28, HLA-A 33, and</a:t>
            </a:r>
          </a:p>
          <a:p>
            <a:pPr>
              <a:lnSpc>
                <a:spcPct val="150000"/>
              </a:lnSpc>
              <a:buNone/>
            </a:pPr>
            <a:r>
              <a:rPr lang="en-US" sz="2400" dirty="0">
                <a:latin typeface="Times New Roman" pitchFamily="18" charset="0"/>
                <a:ea typeface="Verdana" pitchFamily="34" charset="0"/>
                <a:cs typeface="Times New Roman" pitchFamily="18" charset="0"/>
              </a:rPr>
              <a:t>     HLA-B 15, HLA-DR4 increased in patients with </a:t>
            </a:r>
            <a:r>
              <a:rPr lang="en-US" sz="2400" dirty="0" err="1">
                <a:latin typeface="Times New Roman" pitchFamily="18" charset="0"/>
                <a:ea typeface="Verdana" pitchFamily="34" charset="0"/>
                <a:cs typeface="Times New Roman" pitchFamily="18" charset="0"/>
              </a:rPr>
              <a:t>AgP</a:t>
            </a:r>
            <a:endParaRPr lang="en-IN" sz="2400" dirty="0">
              <a:latin typeface="Times New Roman" pitchFamily="18" charset="0"/>
              <a:ea typeface="Verdana" pitchFamily="34" charset="0"/>
              <a:cs typeface="Times New Roman" pitchFamily="18" charset="0"/>
            </a:endParaRPr>
          </a:p>
          <a:p>
            <a:pPr>
              <a:lnSpc>
                <a:spcPct val="150000"/>
              </a:lnSpc>
            </a:pPr>
            <a:r>
              <a:rPr lang="en-US" sz="2400" dirty="0">
                <a:latin typeface="Times New Roman" pitchFamily="18" charset="0"/>
                <a:ea typeface="Verdana" pitchFamily="34" charset="0"/>
                <a:cs typeface="Times New Roman" pitchFamily="18" charset="0"/>
              </a:rPr>
              <a:t>Risk of </a:t>
            </a:r>
            <a:r>
              <a:rPr lang="en-US" sz="2400" dirty="0" err="1">
                <a:latin typeface="Times New Roman" pitchFamily="18" charset="0"/>
                <a:ea typeface="Verdana" pitchFamily="34" charset="0"/>
                <a:cs typeface="Times New Roman" pitchFamily="18" charset="0"/>
              </a:rPr>
              <a:t>AgP</a:t>
            </a:r>
            <a:r>
              <a:rPr lang="en-US" sz="2400" dirty="0">
                <a:latin typeface="Times New Roman" pitchFamily="18" charset="0"/>
                <a:ea typeface="Verdana" pitchFamily="34" charset="0"/>
                <a:cs typeface="Times New Roman" pitchFamily="18" charset="0"/>
              </a:rPr>
              <a:t> in HLA-A9 and B-15 positive individuals is</a:t>
            </a:r>
          </a:p>
          <a:p>
            <a:pPr>
              <a:lnSpc>
                <a:spcPct val="150000"/>
              </a:lnSpc>
              <a:buNone/>
            </a:pPr>
            <a:r>
              <a:rPr lang="en-US" sz="2400" dirty="0">
                <a:latin typeface="Times New Roman" pitchFamily="18" charset="0"/>
                <a:ea typeface="Verdana" pitchFamily="34" charset="0"/>
                <a:cs typeface="Times New Roman" pitchFamily="18" charset="0"/>
              </a:rPr>
              <a:t>    1.5 to 3.5 times than those lacking these antigens.</a:t>
            </a:r>
            <a:endParaRPr lang="en-IN" sz="2400" dirty="0">
              <a:latin typeface="Times New Roman" pitchFamily="18" charset="0"/>
              <a:ea typeface="Verdana" pitchFamily="34" charset="0"/>
              <a:cs typeface="Times New Roman" pitchFamily="18" charset="0"/>
            </a:endParaRPr>
          </a:p>
          <a:p>
            <a:pPr>
              <a:lnSpc>
                <a:spcPct val="150000"/>
              </a:lnSpc>
            </a:pPr>
            <a:r>
              <a:rPr lang="en-US" sz="2400" dirty="0">
                <a:latin typeface="Times New Roman" pitchFamily="18" charset="0"/>
                <a:ea typeface="Verdana" pitchFamily="34" charset="0"/>
                <a:cs typeface="Times New Roman" pitchFamily="18" charset="0"/>
              </a:rPr>
              <a:t>Negative correlation between HLA-A2 and HLA-A12 and localized aggressive Periodontitis.</a:t>
            </a:r>
            <a:endParaRPr lang="en-IN" sz="2400" dirty="0">
              <a:latin typeface="Times New Roman" pitchFamily="18" charset="0"/>
              <a:ea typeface="Verdana" pitchFamily="34" charset="0"/>
              <a:cs typeface="Times New Roman" pitchFamily="18" charset="0"/>
            </a:endParaRPr>
          </a:p>
          <a:p>
            <a:pPr>
              <a:buNone/>
            </a:pPr>
            <a:endParaRPr lang="en-IN" sz="2400" b="1" i="1" dirty="0">
              <a:solidFill>
                <a:srgbClr val="FFFF00"/>
              </a:solidFill>
              <a:latin typeface="Times New Roman" pitchFamily="18" charset="0"/>
              <a:ea typeface="Verdana" pitchFamily="34" charset="0"/>
              <a:cs typeface="Times New Roman" pitchFamily="18" charset="0"/>
            </a:endParaRPr>
          </a:p>
          <a:p>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248400"/>
            <a:ext cx="4162444" cy="457200"/>
          </a:xfrm>
        </p:spPr>
        <p:txBody>
          <a:bodyPr/>
          <a:lstStyle/>
          <a:p>
            <a:r>
              <a:rPr lang="en-IN" dirty="0" err="1"/>
              <a:t>Carranza.Textbook</a:t>
            </a:r>
            <a:r>
              <a:rPr lang="en-IN" dirty="0"/>
              <a:t> of </a:t>
            </a:r>
            <a:r>
              <a:rPr lang="en-IN" dirty="0" err="1"/>
              <a:t>periodontology</a:t>
            </a:r>
            <a:r>
              <a:rPr lang="en-IN" dirty="0"/>
              <a:t> .12</a:t>
            </a:r>
            <a:r>
              <a:rPr lang="en-IN" baseline="30000" dirty="0"/>
              <a:t>th</a:t>
            </a:r>
            <a:r>
              <a:rPr lang="en-IN" dirty="0"/>
              <a:t> edition</a:t>
            </a:r>
          </a:p>
        </p:txBody>
      </p:sp>
      <p:sp>
        <p:nvSpPr>
          <p:cNvPr id="5" name="Slide Number Placeholder 4"/>
          <p:cNvSpPr>
            <a:spLocks noGrp="1"/>
          </p:cNvSpPr>
          <p:nvPr>
            <p:ph type="sldNum" sz="quarter" idx="12"/>
          </p:nvPr>
        </p:nvSpPr>
        <p:spPr/>
        <p:txBody>
          <a:bodyPr/>
          <a:lstStyle/>
          <a:p>
            <a:fld id="{3EA8F7DC-4F65-4E02-AD7B-B7A4A4A60F4A}" type="slidenum">
              <a:rPr lang="en-IN" smtClean="0"/>
              <a:pPr/>
              <a:t>80</a:t>
            </a:fld>
            <a:endParaRPr lang="en-IN"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buNone/>
            </a:pPr>
            <a:r>
              <a:rPr lang="en-US" sz="2800" b="1" i="1" dirty="0">
                <a:solidFill>
                  <a:srgbClr val="FFFF00"/>
                </a:solidFill>
                <a:latin typeface="Times New Roman" pitchFamily="18" charset="0"/>
                <a:ea typeface="Verdana" pitchFamily="34" charset="0"/>
                <a:cs typeface="Times New Roman" pitchFamily="18" charset="0"/>
              </a:rPr>
              <a:t>Role of auto immunity</a:t>
            </a:r>
            <a:endParaRPr lang="en-IN" sz="2800" b="1" i="1" dirty="0">
              <a:solidFill>
                <a:srgbClr val="FFFF00"/>
              </a:solidFill>
              <a:latin typeface="Times New Roman" pitchFamily="18" charset="0"/>
              <a:ea typeface="Verdana" pitchFamily="34" charset="0"/>
              <a:cs typeface="Times New Roman" pitchFamily="18" charset="0"/>
            </a:endParaRPr>
          </a:p>
          <a:p>
            <a:pPr>
              <a:lnSpc>
                <a:spcPct val="150000"/>
              </a:lnSpc>
              <a:buNone/>
            </a:pPr>
            <a:r>
              <a:rPr lang="en-US" sz="2400" b="1" i="1" dirty="0" err="1">
                <a:solidFill>
                  <a:srgbClr val="00B050"/>
                </a:solidFill>
                <a:latin typeface="Times New Roman" pitchFamily="18" charset="0"/>
                <a:ea typeface="Verdana" pitchFamily="34" charset="0"/>
                <a:cs typeface="Times New Roman" pitchFamily="18" charset="0"/>
              </a:rPr>
              <a:t>Anusaksathein</a:t>
            </a:r>
            <a:r>
              <a:rPr lang="en-US" sz="2400" b="1" i="1" dirty="0">
                <a:solidFill>
                  <a:srgbClr val="00B050"/>
                </a:solidFill>
                <a:latin typeface="Times New Roman" pitchFamily="18" charset="0"/>
                <a:ea typeface="Verdana" pitchFamily="34" charset="0"/>
                <a:cs typeface="Times New Roman" pitchFamily="18" charset="0"/>
              </a:rPr>
              <a:t> and Dolby (1991)</a:t>
            </a:r>
          </a:p>
          <a:p>
            <a:pPr>
              <a:lnSpc>
                <a:spcPct val="150000"/>
              </a:lnSpc>
            </a:pPr>
            <a:r>
              <a:rPr lang="en-US" sz="2400" dirty="0">
                <a:latin typeface="Times New Roman" pitchFamily="18" charset="0"/>
                <a:ea typeface="Verdana" pitchFamily="34" charset="0"/>
                <a:cs typeface="Times New Roman" pitchFamily="18" charset="0"/>
              </a:rPr>
              <a:t>Auto immunity has been considered to have a role In Generalized aggressive Periodontitis</a:t>
            </a:r>
          </a:p>
          <a:p>
            <a:pPr>
              <a:lnSpc>
                <a:spcPct val="150000"/>
              </a:lnSpc>
            </a:pPr>
            <a:r>
              <a:rPr lang="en-US" sz="2400" dirty="0">
                <a:latin typeface="Times New Roman" pitchFamily="18" charset="0"/>
                <a:ea typeface="Verdana" pitchFamily="34" charset="0"/>
                <a:cs typeface="Times New Roman" pitchFamily="18" charset="0"/>
              </a:rPr>
              <a:t>They found host antibodies to collagen, DNA and </a:t>
            </a:r>
            <a:r>
              <a:rPr lang="en-US" sz="2400" dirty="0" err="1">
                <a:latin typeface="Times New Roman" pitchFamily="18" charset="0"/>
                <a:ea typeface="Verdana" pitchFamily="34" charset="0"/>
                <a:cs typeface="Times New Roman" pitchFamily="18" charset="0"/>
              </a:rPr>
              <a:t>IgG</a:t>
            </a:r>
            <a:r>
              <a:rPr lang="en-US" sz="2400" dirty="0">
                <a:latin typeface="Times New Roman" pitchFamily="18" charset="0"/>
                <a:ea typeface="Verdana" pitchFamily="34" charset="0"/>
                <a:cs typeface="Times New Roman" pitchFamily="18" charset="0"/>
              </a:rPr>
              <a:t>.</a:t>
            </a:r>
            <a:endParaRPr lang="en-IN" sz="2400" dirty="0">
              <a:latin typeface="Times New Roman" pitchFamily="18" charset="0"/>
              <a:ea typeface="Verdana" pitchFamily="34" charset="0"/>
              <a:cs typeface="Times New Roman" pitchFamily="18" charset="0"/>
            </a:endParaRPr>
          </a:p>
          <a:p>
            <a:pPr>
              <a:buNone/>
            </a:pPr>
            <a:endParaRPr lang="en-IN" dirty="0"/>
          </a:p>
        </p:txBody>
      </p:sp>
      <p:sp>
        <p:nvSpPr>
          <p:cNvPr id="4" name="Footer Placeholder 3"/>
          <p:cNvSpPr>
            <a:spLocks noGrp="1"/>
          </p:cNvSpPr>
          <p:nvPr>
            <p:ph type="ftr" sz="quarter" idx="11"/>
          </p:nvPr>
        </p:nvSpPr>
        <p:spPr>
          <a:xfrm>
            <a:off x="2357422" y="6472262"/>
            <a:ext cx="4857784" cy="457200"/>
          </a:xfrm>
        </p:spPr>
        <p:txBody>
          <a:bodyPr/>
          <a:lstStyle/>
          <a:p>
            <a:r>
              <a:rPr lang="en-IN" dirty="0" err="1"/>
              <a:t>Carranza.Textbook</a:t>
            </a:r>
            <a:r>
              <a:rPr lang="en-IN" dirty="0"/>
              <a:t> of </a:t>
            </a:r>
            <a:r>
              <a:rPr lang="en-IN" dirty="0" err="1"/>
              <a:t>periodontology</a:t>
            </a:r>
            <a:r>
              <a:rPr lang="en-IN" dirty="0"/>
              <a:t> .12</a:t>
            </a:r>
            <a:r>
              <a:rPr lang="en-IN" baseline="30000" dirty="0"/>
              <a:t>th</a:t>
            </a:r>
            <a:r>
              <a:rPr lang="en-IN" dirty="0"/>
              <a:t> edition</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81</a:t>
            </a:fld>
            <a:endParaRPr lang="en-IN"/>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401080" cy="6072230"/>
          </a:xfrm>
        </p:spPr>
        <p:txBody>
          <a:bodyPr/>
          <a:lstStyle/>
          <a:p>
            <a:pPr>
              <a:buNone/>
            </a:pPr>
            <a:r>
              <a:rPr lang="en-US" sz="2800" b="1" i="1" dirty="0">
                <a:solidFill>
                  <a:srgbClr val="FFFF00"/>
                </a:solidFill>
                <a:latin typeface="Times New Roman" pitchFamily="18" charset="0"/>
                <a:cs typeface="Times New Roman" pitchFamily="18" charset="0"/>
              </a:rPr>
              <a:t>Genetic aspects</a:t>
            </a:r>
          </a:p>
          <a:p>
            <a:pPr>
              <a:lnSpc>
                <a:spcPct val="150000"/>
              </a:lnSpc>
              <a:buFont typeface="Arial" pitchFamily="34" charset="0"/>
              <a:buChar char="•"/>
            </a:pPr>
            <a:r>
              <a:rPr lang="en-US" sz="2400" b="1" i="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Saxen</a:t>
            </a:r>
            <a:r>
              <a:rPr lang="en-US" sz="2400"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&amp; </a:t>
            </a:r>
            <a:r>
              <a:rPr lang="en-US" sz="2400" b="1" i="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Nevanlinna</a:t>
            </a:r>
            <a:r>
              <a:rPr lang="en-US" sz="2400"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1984, </a:t>
            </a:r>
            <a:r>
              <a:rPr lang="en-US" sz="2400" b="1" i="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Beaty</a:t>
            </a:r>
            <a:r>
              <a:rPr lang="en-US" sz="2400"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et al. 1987, Long et al. 1987, </a:t>
            </a:r>
            <a:r>
              <a:rPr lang="en-US" sz="2400" b="1" i="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Boughman</a:t>
            </a:r>
            <a:r>
              <a:rPr lang="en-US" sz="2400"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et al. 1992, </a:t>
            </a:r>
            <a:r>
              <a:rPr lang="en-US" sz="2400" b="1" i="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Marazita</a:t>
            </a:r>
            <a:r>
              <a:rPr lang="en-US" sz="2400"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et al. 1994 -</a:t>
            </a:r>
            <a:r>
              <a:rPr lang="en-US" sz="2400" dirty="0">
                <a:latin typeface="Times New Roman" pitchFamily="18" charset="0"/>
                <a:cs typeface="Times New Roman" pitchFamily="18" charset="0"/>
              </a:rPr>
              <a:t>Prevalence of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 is disproportionately high among certain families, where the percentage of affected siblings may reach 40-50%.</a:t>
            </a:r>
          </a:p>
          <a:p>
            <a:pPr>
              <a:lnSpc>
                <a:spcPct val="150000"/>
              </a:lnSpc>
              <a:buFont typeface="Arial" pitchFamily="34" charset="0"/>
              <a:buChar char="•"/>
            </a:pPr>
            <a:r>
              <a:rPr lang="en-US" sz="2400" dirty="0">
                <a:latin typeface="Times New Roman" pitchFamily="18" charset="0"/>
                <a:cs typeface="Times New Roman" pitchFamily="18" charset="0"/>
              </a:rPr>
              <a:t>Pattern of  disease transmission  - </a:t>
            </a:r>
            <a:r>
              <a:rPr lang="en-US" sz="2400" dirty="0" err="1">
                <a:latin typeface="Times New Roman" pitchFamily="18" charset="0"/>
                <a:cs typeface="Times New Roman" pitchFamily="18" charset="0"/>
              </a:rPr>
              <a:t>mendelian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inheritence</a:t>
            </a:r>
            <a:r>
              <a:rPr lang="en-US" sz="2400" dirty="0">
                <a:latin typeface="Times New Roman" pitchFamily="18" charset="0"/>
                <a:cs typeface="Times New Roman" pitchFamily="18" charset="0"/>
              </a:rPr>
              <a:t> of gene</a:t>
            </a:r>
          </a:p>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Saxen</a:t>
            </a:r>
            <a:r>
              <a:rPr lang="en-US" sz="2400" b="1" i="1" dirty="0">
                <a:solidFill>
                  <a:srgbClr val="00B050"/>
                </a:solidFill>
                <a:latin typeface="Times New Roman" pitchFamily="18" charset="0"/>
                <a:cs typeface="Times New Roman" pitchFamily="18" charset="0"/>
              </a:rPr>
              <a:t> &amp; </a:t>
            </a:r>
            <a:r>
              <a:rPr lang="en-US" sz="2400" b="1" i="1" dirty="0" err="1">
                <a:solidFill>
                  <a:srgbClr val="00B050"/>
                </a:solidFill>
                <a:latin typeface="Times New Roman" pitchFamily="18" charset="0"/>
                <a:cs typeface="Times New Roman" pitchFamily="18" charset="0"/>
              </a:rPr>
              <a:t>Nevanlinna</a:t>
            </a:r>
            <a:r>
              <a:rPr lang="en-US" sz="2400" b="1" i="1" dirty="0">
                <a:solidFill>
                  <a:srgbClr val="00B050"/>
                </a:solidFill>
                <a:latin typeface="Times New Roman" pitchFamily="18" charset="0"/>
                <a:cs typeface="Times New Roman" pitchFamily="18" charset="0"/>
              </a:rPr>
              <a:t> 1984 et al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Seggregation</a:t>
            </a:r>
            <a:r>
              <a:rPr lang="en-US" sz="2400" dirty="0">
                <a:latin typeface="Times New Roman" pitchFamily="18" charset="0"/>
                <a:cs typeface="Times New Roman" pitchFamily="18" charset="0"/>
              </a:rPr>
              <a:t> analyses</a:t>
            </a:r>
            <a:endParaRPr lang="en-US" dirty="0"/>
          </a:p>
          <a:p>
            <a:pPr lvl="1" algn="just">
              <a:lnSpc>
                <a:spcPct val="150000"/>
              </a:lnSpc>
              <a:buNone/>
            </a:pPr>
            <a:r>
              <a:rPr lang="en-US" sz="2400" dirty="0">
                <a:latin typeface="Times New Roman" pitchFamily="18" charset="0"/>
                <a:cs typeface="Times New Roman" pitchFamily="18" charset="0"/>
              </a:rPr>
              <a:t>(Information about the mode of inheritance of a genetic trait ) - </a:t>
            </a:r>
            <a:r>
              <a:rPr lang="en-US" sz="2400" dirty="0" err="1">
                <a:latin typeface="Times New Roman" pitchFamily="18" charset="0"/>
                <a:cs typeface="Times New Roman" pitchFamily="18" charset="0"/>
              </a:rPr>
              <a:t>autosomal</a:t>
            </a:r>
            <a:r>
              <a:rPr lang="en-US" sz="2400" dirty="0">
                <a:latin typeface="Times New Roman" pitchFamily="18" charset="0"/>
                <a:cs typeface="Times New Roman" pitchFamily="18" charset="0"/>
              </a:rPr>
              <a:t> dominant mode of inheritance </a:t>
            </a:r>
          </a:p>
          <a:p>
            <a:pPr>
              <a:buNone/>
            </a:pPr>
            <a:endParaRPr lang="en-US" sz="2800" dirty="0"/>
          </a:p>
          <a:p>
            <a:pPr>
              <a:buNone/>
            </a:pPr>
            <a:endParaRPr lang="en-IN" sz="2800" b="1" i="1"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82</a:t>
            </a:fld>
            <a:endParaRPr lang="en-IN"/>
          </a:p>
        </p:txBody>
      </p:sp>
      <p:sp>
        <p:nvSpPr>
          <p:cNvPr id="6" name="Footer Placeholder 4"/>
          <p:cNvSpPr>
            <a:spLocks noGrp="1"/>
          </p:cNvSpPr>
          <p:nvPr>
            <p:ph type="ftr" sz="quarter" idx="11"/>
          </p:nvPr>
        </p:nvSpPr>
        <p:spPr>
          <a:xfrm>
            <a:off x="1571604" y="6543700"/>
            <a:ext cx="6286544"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Boughman</a:t>
            </a:r>
            <a:r>
              <a:rPr lang="en-US" sz="2400" b="1" i="1" dirty="0">
                <a:solidFill>
                  <a:srgbClr val="00B050"/>
                </a:solidFill>
                <a:latin typeface="Times New Roman" pitchFamily="18" charset="0"/>
                <a:cs typeface="Times New Roman" pitchFamily="18" charset="0"/>
              </a:rPr>
              <a:t> et al. 1986 </a:t>
            </a:r>
            <a:r>
              <a:rPr lang="en-US" sz="2400" dirty="0">
                <a:latin typeface="Times New Roman" pitchFamily="18" charset="0"/>
                <a:cs typeface="Times New Roman" pitchFamily="18" charset="0"/>
              </a:rPr>
              <a:t>- Linkage of LAP - vitamin D binding locus on region q of chromosome 4 in a large family of the Brandywine population</a:t>
            </a:r>
          </a:p>
          <a:p>
            <a:pPr algn="just">
              <a:lnSpc>
                <a:spcPct val="150000"/>
              </a:lnSpc>
              <a:buFont typeface="Arial" pitchFamily="34" charset="0"/>
              <a:buChar char="•"/>
            </a:pPr>
            <a:r>
              <a:rPr lang="en-US" sz="2400" b="1" i="1" dirty="0">
                <a:solidFill>
                  <a:srgbClr val="00B050"/>
                </a:solidFill>
                <a:latin typeface="Times New Roman" pitchFamily="18" charset="0"/>
                <a:cs typeface="Times New Roman" pitchFamily="18" charset="0"/>
              </a:rPr>
              <a:t>Hart et al 1993 </a:t>
            </a:r>
            <a:r>
              <a:rPr lang="en-US" sz="2400" dirty="0">
                <a:latin typeface="Times New Roman" pitchFamily="18" charset="0"/>
                <a:cs typeface="Times New Roman" pitchFamily="18" charset="0"/>
              </a:rPr>
              <a:t>- Different results in different populations</a:t>
            </a:r>
          </a:p>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Scapoli</a:t>
            </a:r>
            <a:r>
              <a:rPr lang="en-US" sz="2400" b="1" i="1" dirty="0">
                <a:solidFill>
                  <a:srgbClr val="00B050"/>
                </a:solidFill>
                <a:latin typeface="Times New Roman" pitchFamily="18" charset="0"/>
                <a:cs typeface="Times New Roman" pitchFamily="18" charset="0"/>
              </a:rPr>
              <a:t> et al 2006 </a:t>
            </a:r>
            <a:r>
              <a:rPr lang="en-US" sz="2400" dirty="0">
                <a:latin typeface="Times New Roman" pitchFamily="18" charset="0"/>
                <a:cs typeface="Times New Roman" pitchFamily="18" charset="0"/>
              </a:rPr>
              <a:t>-evidence of linkage with COX-2 gene IL- 1 gene complex</a:t>
            </a:r>
          </a:p>
          <a:p>
            <a:pPr algn="just">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Gunsolley</a:t>
            </a:r>
            <a:r>
              <a:rPr lang="en-US" sz="2400" b="1" i="1" dirty="0">
                <a:solidFill>
                  <a:srgbClr val="00B050"/>
                </a:solidFill>
                <a:latin typeface="Times New Roman" pitchFamily="18" charset="0"/>
                <a:cs typeface="Times New Roman" pitchFamily="18" charset="0"/>
              </a:rPr>
              <a:t> et al 1988 </a:t>
            </a:r>
            <a:r>
              <a:rPr lang="en-US" sz="2400" dirty="0">
                <a:latin typeface="Times New Roman" pitchFamily="18" charset="0"/>
                <a:cs typeface="Times New Roman" pitchFamily="18" charset="0"/>
              </a:rPr>
              <a:t>- high titers of specific antibodies is race-dependent and probably </a:t>
            </a:r>
            <a:r>
              <a:rPr lang="en-US" sz="2400" dirty="0" err="1">
                <a:latin typeface="Times New Roman" pitchFamily="18" charset="0"/>
                <a:cs typeface="Times New Roman" pitchFamily="18" charset="0"/>
              </a:rPr>
              <a:t>protective,under</a:t>
            </a:r>
            <a:r>
              <a:rPr lang="en-US" sz="2400" dirty="0">
                <a:latin typeface="Times New Roman" pitchFamily="18" charset="0"/>
                <a:cs typeface="Times New Roman" pitchFamily="18" charset="0"/>
              </a:rPr>
              <a:t> genetic control as a co-dominant trait, independent of the risk for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a:t>
            </a:r>
          </a:p>
          <a:p>
            <a:pPr>
              <a:buNone/>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83</a:t>
            </a:fld>
            <a:endParaRPr lang="en-IN"/>
          </a:p>
        </p:txBody>
      </p:sp>
      <p:sp>
        <p:nvSpPr>
          <p:cNvPr id="6" name="Footer Placeholder 4"/>
          <p:cNvSpPr>
            <a:spLocks noGrp="1"/>
          </p:cNvSpPr>
          <p:nvPr>
            <p:ph type="ftr" sz="quarter" idx="11"/>
          </p:nvPr>
        </p:nvSpPr>
        <p:spPr>
          <a:xfrm>
            <a:off x="1500166" y="6543700"/>
            <a:ext cx="6143668"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472518" cy="5786478"/>
          </a:xfrm>
        </p:spPr>
        <p:txBody>
          <a:bodyPr/>
          <a:lstStyle/>
          <a:p>
            <a:pPr>
              <a:buNone/>
            </a:pPr>
            <a:r>
              <a:rPr lang="en-US" dirty="0"/>
              <a:t> </a:t>
            </a:r>
            <a:r>
              <a:rPr lang="en-US" sz="2800" b="1" i="1" dirty="0">
                <a:solidFill>
                  <a:srgbClr val="FFFF00"/>
                </a:solidFill>
                <a:latin typeface="Times New Roman" pitchFamily="18" charset="0"/>
                <a:cs typeface="Times New Roman" pitchFamily="18" charset="0"/>
              </a:rPr>
              <a:t>Modifying disease genes in relation to </a:t>
            </a:r>
            <a:r>
              <a:rPr lang="en-US" sz="2800" b="1" i="1" dirty="0" err="1">
                <a:solidFill>
                  <a:srgbClr val="FFFF00"/>
                </a:solidFill>
                <a:latin typeface="Times New Roman" pitchFamily="18" charset="0"/>
                <a:cs typeface="Times New Roman" pitchFamily="18" charset="0"/>
              </a:rPr>
              <a:t>periodontitis</a:t>
            </a:r>
            <a:endParaRPr lang="en-US" dirty="0">
              <a:solidFill>
                <a:srgbClr val="9900CC"/>
              </a:solidFill>
            </a:endParaRP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Interleukin-1 gene</a:t>
            </a: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TNF-</a:t>
            </a:r>
            <a:r>
              <a:rPr lang="el-GR" sz="2400" dirty="0">
                <a:latin typeface="Times New Roman" pitchFamily="18" charset="0"/>
                <a:cs typeface="Times New Roman" pitchFamily="18" charset="0"/>
              </a:rPr>
              <a:t>α</a:t>
            </a:r>
            <a:r>
              <a:rPr lang="en-US" sz="2400" dirty="0">
                <a:latin typeface="Times New Roman" pitchFamily="18" charset="0"/>
                <a:cs typeface="Times New Roman" pitchFamily="18" charset="0"/>
              </a:rPr>
              <a:t> gene , TGF-</a:t>
            </a:r>
            <a:r>
              <a:rPr lang="el-GR" sz="2400" dirty="0">
                <a:latin typeface="Times New Roman" pitchFamily="18" charset="0"/>
                <a:cs typeface="Times New Roman" pitchFamily="18" charset="0"/>
              </a:rPr>
              <a:t>β</a:t>
            </a:r>
            <a:endParaRPr lang="en-US" sz="2400" dirty="0">
              <a:latin typeface="Times New Roman" pitchFamily="18" charset="0"/>
              <a:cs typeface="Times New Roman" pitchFamily="18" charset="0"/>
            </a:endParaRP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Fc</a:t>
            </a:r>
            <a:r>
              <a:rPr lang="en-US" sz="2400" dirty="0">
                <a:latin typeface="Times New Roman" pitchFamily="18" charset="0"/>
                <a:cs typeface="Times New Roman" pitchFamily="18" charset="0"/>
              </a:rPr>
              <a:t> receptor gene</a:t>
            </a: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N-</a:t>
            </a:r>
            <a:r>
              <a:rPr lang="en-US" sz="2400" dirty="0" err="1">
                <a:latin typeface="Times New Roman" pitchFamily="18" charset="0"/>
                <a:cs typeface="Times New Roman" pitchFamily="18" charset="0"/>
              </a:rPr>
              <a:t>formyl</a:t>
            </a:r>
            <a:r>
              <a:rPr lang="en-US" sz="2400" dirty="0">
                <a:latin typeface="Times New Roman" pitchFamily="18" charset="0"/>
                <a:cs typeface="Times New Roman" pitchFamily="18" charset="0"/>
              </a:rPr>
              <a:t> peptide receptor</a:t>
            </a: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Vitamin D receptor</a:t>
            </a: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HLA genes</a:t>
            </a:r>
          </a:p>
          <a:p>
            <a:pPr>
              <a:lnSpc>
                <a:spcPct val="150000"/>
              </a:lnSpc>
              <a:buClr>
                <a:schemeClr val="accent1"/>
              </a:buClr>
              <a:buFont typeface="Arial" pitchFamily="34" charset="0"/>
              <a:buChar char="•"/>
            </a:pPr>
            <a:r>
              <a:rPr lang="en-US" sz="2400" dirty="0">
                <a:latin typeface="Times New Roman" pitchFamily="18" charset="0"/>
                <a:cs typeface="Times New Roman" pitchFamily="18" charset="0"/>
              </a:rPr>
              <a:t>  N-</a:t>
            </a:r>
            <a:r>
              <a:rPr lang="en-US" sz="2400" dirty="0" err="1">
                <a:latin typeface="Times New Roman" pitchFamily="18" charset="0"/>
                <a:cs typeface="Times New Roman" pitchFamily="18" charset="0"/>
              </a:rPr>
              <a:t>acetyltransferase</a:t>
            </a:r>
            <a:endParaRPr lang="en-US" sz="2400" dirty="0">
              <a:latin typeface="Times New Roman" pitchFamily="18" charset="0"/>
              <a:cs typeface="Times New Roman" pitchFamily="18" charset="0"/>
            </a:endParaRPr>
          </a:p>
          <a:p>
            <a:pPr>
              <a:buClr>
                <a:schemeClr val="accent1"/>
              </a:buClr>
              <a:buFont typeface="Arial" pitchFamily="34" charset="0"/>
              <a:buChar char="•"/>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EA8F7DC-4F65-4E02-AD7B-B7A4A4A60F4A}" type="slidenum">
              <a:rPr lang="en-IN" smtClean="0"/>
              <a:pPr/>
              <a:t>84</a:t>
            </a:fld>
            <a:endParaRPr lang="en-IN"/>
          </a:p>
        </p:txBody>
      </p:sp>
      <p:sp>
        <p:nvSpPr>
          <p:cNvPr id="6" name="Footer Placeholder 4"/>
          <p:cNvSpPr>
            <a:spLocks noGrp="1"/>
          </p:cNvSpPr>
          <p:nvPr>
            <p:ph type="ftr" sz="quarter" idx="11"/>
          </p:nvPr>
        </p:nvSpPr>
        <p:spPr>
          <a:xfrm>
            <a:off x="2071670" y="6543700"/>
            <a:ext cx="5500726"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5197"/>
          </a:xfrm>
        </p:spPr>
        <p:txBody>
          <a:bodyPr/>
          <a:lstStyle/>
          <a:p>
            <a:pPr>
              <a:lnSpc>
                <a:spcPct val="150000"/>
              </a:lnSpc>
              <a:buNone/>
            </a:pPr>
            <a:r>
              <a:rPr lang="en-IN" sz="2400" dirty="0">
                <a:latin typeface="Times New Roman" pitchFamily="18" charset="0"/>
                <a:cs typeface="Times New Roman" pitchFamily="18" charset="0"/>
              </a:rPr>
              <a:t>   </a:t>
            </a:r>
            <a:r>
              <a:rPr lang="en-IN" sz="2800" b="1" i="1" dirty="0">
                <a:solidFill>
                  <a:srgbClr val="FFFF00"/>
                </a:solidFill>
                <a:latin typeface="Times New Roman" pitchFamily="18" charset="0"/>
                <a:cs typeface="Times New Roman" pitchFamily="18" charset="0"/>
              </a:rPr>
              <a:t>Cytokines:</a:t>
            </a:r>
          </a:p>
          <a:p>
            <a:pPr>
              <a:lnSpc>
                <a:spcPct val="150000"/>
              </a:lnSpc>
              <a:buNone/>
            </a:pPr>
            <a:r>
              <a:rPr lang="en-IN" sz="2400" dirty="0">
                <a:latin typeface="Times New Roman" pitchFamily="18" charset="0"/>
                <a:cs typeface="Times New Roman" pitchFamily="18" charset="0"/>
              </a:rPr>
              <a:t>IL – 1</a:t>
            </a:r>
            <a:r>
              <a:rPr lang="el-GR" sz="2400" dirty="0">
                <a:latin typeface="Times New Roman" pitchFamily="18" charset="0"/>
                <a:cs typeface="Times New Roman" pitchFamily="18" charset="0"/>
              </a:rPr>
              <a:t>β</a:t>
            </a:r>
            <a:r>
              <a:rPr lang="en-IN" sz="2400" dirty="0">
                <a:latin typeface="Times New Roman" pitchFamily="18" charset="0"/>
                <a:cs typeface="Times New Roman" pitchFamily="18" charset="0"/>
              </a:rPr>
              <a:t> – </a:t>
            </a:r>
            <a:r>
              <a:rPr lang="en-IN" sz="2400" dirty="0">
                <a:solidFill>
                  <a:srgbClr val="00B050"/>
                </a:solidFill>
                <a:latin typeface="Times New Roman" pitchFamily="18" charset="0"/>
                <a:cs typeface="Times New Roman" pitchFamily="18" charset="0"/>
              </a:rPr>
              <a:t>Diehl et al </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AgP</a:t>
            </a:r>
            <a:endParaRPr lang="en-IN" sz="2400" dirty="0">
              <a:latin typeface="Times New Roman" pitchFamily="18" charset="0"/>
              <a:cs typeface="Times New Roman" pitchFamily="18" charset="0"/>
            </a:endParaRPr>
          </a:p>
          <a:p>
            <a:pPr>
              <a:lnSpc>
                <a:spcPct val="150000"/>
              </a:lnSpc>
            </a:pPr>
            <a:r>
              <a:rPr lang="en-IN" sz="2400" dirty="0">
                <a:latin typeface="Times New Roman" pitchFamily="18" charset="0"/>
                <a:cs typeface="Times New Roman" pitchFamily="18" charset="0"/>
              </a:rPr>
              <a:t>IL-4 - </a:t>
            </a:r>
            <a:r>
              <a:rPr lang="en-IN" sz="2400" dirty="0">
                <a:solidFill>
                  <a:srgbClr val="00B050"/>
                </a:solidFill>
                <a:latin typeface="Times New Roman" pitchFamily="18" charset="0"/>
                <a:cs typeface="Times New Roman" pitchFamily="18" charset="0"/>
              </a:rPr>
              <a:t>Gonzales JR </a:t>
            </a:r>
            <a:r>
              <a:rPr lang="en-IN" sz="2400" dirty="0">
                <a:latin typeface="Times New Roman" pitchFamily="18" charset="0"/>
                <a:cs typeface="Times New Roman" pitchFamily="18" charset="0"/>
              </a:rPr>
              <a:t>– GAP – </a:t>
            </a:r>
            <a:r>
              <a:rPr lang="en-IN" sz="2400" dirty="0" err="1">
                <a:latin typeface="Times New Roman" pitchFamily="18" charset="0"/>
                <a:cs typeface="Times New Roman" pitchFamily="18" charset="0"/>
              </a:rPr>
              <a:t>caucasian</a:t>
            </a:r>
            <a:r>
              <a:rPr lang="en-IN" sz="2400" dirty="0">
                <a:latin typeface="Times New Roman" pitchFamily="18" charset="0"/>
                <a:cs typeface="Times New Roman" pitchFamily="18" charset="0"/>
              </a:rPr>
              <a:t> population</a:t>
            </a:r>
          </a:p>
          <a:p>
            <a:pPr>
              <a:lnSpc>
                <a:spcPct val="150000"/>
              </a:lnSpc>
            </a:pPr>
            <a:r>
              <a:rPr lang="en-IN" sz="2400" dirty="0">
                <a:latin typeface="Times New Roman" pitchFamily="18" charset="0"/>
                <a:cs typeface="Times New Roman" pitchFamily="18" charset="0"/>
              </a:rPr>
              <a:t>IL-6 -</a:t>
            </a:r>
            <a:r>
              <a:rPr lang="en-IN" sz="2400" dirty="0" err="1">
                <a:solidFill>
                  <a:srgbClr val="00B050"/>
                </a:solidFill>
                <a:latin typeface="Times New Roman" pitchFamily="18" charset="0"/>
                <a:cs typeface="Times New Roman" pitchFamily="18" charset="0"/>
              </a:rPr>
              <a:t>Nibali</a:t>
            </a:r>
            <a:r>
              <a:rPr lang="en-IN" sz="2400" dirty="0">
                <a:solidFill>
                  <a:srgbClr val="00B050"/>
                </a:solidFill>
                <a:latin typeface="Times New Roman" pitchFamily="18" charset="0"/>
                <a:cs typeface="Times New Roman" pitchFamily="18" charset="0"/>
              </a:rPr>
              <a:t> L et al </a:t>
            </a:r>
            <a:r>
              <a:rPr lang="en-IN" sz="2400" dirty="0">
                <a:latin typeface="Times New Roman" pitchFamily="18" charset="0"/>
                <a:cs typeface="Times New Roman" pitchFamily="18" charset="0"/>
              </a:rPr>
              <a:t>- Genetic polymorphisms in the IL-6 gene may have an impact in </a:t>
            </a:r>
            <a:r>
              <a:rPr lang="en-IN" sz="2400" dirty="0" err="1">
                <a:latin typeface="Times New Roman" pitchFamily="18" charset="0"/>
                <a:cs typeface="Times New Roman" pitchFamily="18" charset="0"/>
              </a:rPr>
              <a:t>aetiopathogenesis</a:t>
            </a:r>
            <a:r>
              <a:rPr lang="en-IN" sz="2400" dirty="0">
                <a:latin typeface="Times New Roman" pitchFamily="18" charset="0"/>
                <a:cs typeface="Times New Roman" pitchFamily="18" charset="0"/>
              </a:rPr>
              <a:t>. </a:t>
            </a:r>
          </a:p>
          <a:p>
            <a:pPr>
              <a:lnSpc>
                <a:spcPct val="150000"/>
              </a:lnSpc>
            </a:pPr>
            <a:r>
              <a:rPr lang="en-IN" sz="2400" dirty="0">
                <a:latin typeface="Times New Roman" pitchFamily="18" charset="0"/>
                <a:cs typeface="Times New Roman" pitchFamily="18" charset="0"/>
              </a:rPr>
              <a:t>IL-13 - </a:t>
            </a:r>
            <a:r>
              <a:rPr lang="en-IN" sz="2400" dirty="0">
                <a:solidFill>
                  <a:srgbClr val="00B050"/>
                </a:solidFill>
                <a:latin typeface="Times New Roman" pitchFamily="18" charset="0"/>
                <a:cs typeface="Times New Roman" pitchFamily="18" charset="0"/>
              </a:rPr>
              <a:t>Wu YM </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AgP</a:t>
            </a:r>
            <a:endParaRPr lang="en-IN" sz="2400" dirty="0">
              <a:latin typeface="Times New Roman" pitchFamily="18" charset="0"/>
              <a:cs typeface="Times New Roman" pitchFamily="18" charset="0"/>
            </a:endParaRPr>
          </a:p>
          <a:p>
            <a:pPr>
              <a:lnSpc>
                <a:spcPct val="150000"/>
              </a:lnSpc>
            </a:pPr>
            <a:r>
              <a:rPr lang="en-IN" sz="2400" dirty="0">
                <a:latin typeface="Times New Roman" pitchFamily="18" charset="0"/>
                <a:cs typeface="Times New Roman" pitchFamily="18" charset="0"/>
              </a:rPr>
              <a:t>IL-17 – </a:t>
            </a:r>
            <a:r>
              <a:rPr lang="en-IN" sz="2400" dirty="0">
                <a:solidFill>
                  <a:srgbClr val="00B050"/>
                </a:solidFill>
                <a:latin typeface="Times New Roman" pitchFamily="18" charset="0"/>
                <a:cs typeface="Times New Roman" pitchFamily="18" charset="0"/>
              </a:rPr>
              <a:t>Jain N et al </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Agp</a:t>
            </a:r>
            <a:endParaRPr lang="en-IN" sz="2400" dirty="0">
              <a:latin typeface="Times New Roman" pitchFamily="18" charset="0"/>
              <a:cs typeface="Times New Roman" pitchFamily="18" charset="0"/>
            </a:endParaRPr>
          </a:p>
          <a:p>
            <a:pPr>
              <a:lnSpc>
                <a:spcPct val="150000"/>
              </a:lnSpc>
            </a:pPr>
            <a:r>
              <a:rPr lang="en-IN" sz="2400" dirty="0">
                <a:latin typeface="Times New Roman" pitchFamily="18" charset="0"/>
                <a:cs typeface="Times New Roman" pitchFamily="18" charset="0"/>
              </a:rPr>
              <a:t>IL-2,8,10,18,23  - NOT Significant in </a:t>
            </a:r>
            <a:r>
              <a:rPr lang="en-IN" sz="2400" dirty="0" err="1">
                <a:latin typeface="Times New Roman" pitchFamily="18" charset="0"/>
                <a:cs typeface="Times New Roman" pitchFamily="18" charset="0"/>
              </a:rPr>
              <a:t>Agp</a:t>
            </a:r>
            <a:endParaRPr lang="en-IN" sz="2400" dirty="0">
              <a:latin typeface="Times New Roman" pitchFamily="18" charset="0"/>
              <a:cs typeface="Times New Roman" pitchFamily="18" charset="0"/>
            </a:endParaRPr>
          </a:p>
          <a:p>
            <a:pPr>
              <a:lnSpc>
                <a:spcPct val="150000"/>
              </a:lnSpc>
              <a:buNone/>
            </a:pPr>
            <a:endParaRPr lang="en-IN" sz="2400" dirty="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857224" y="6248400"/>
            <a:ext cx="7215238" cy="457200"/>
          </a:xfrm>
        </p:spPr>
        <p:txBody>
          <a:bodyPr/>
          <a:lstStyle/>
          <a:p>
            <a:r>
              <a:rPr lang="en-IN" dirty="0" err="1"/>
              <a:t>Pooja</a:t>
            </a:r>
            <a:r>
              <a:rPr lang="en-IN" dirty="0"/>
              <a:t> </a:t>
            </a:r>
            <a:r>
              <a:rPr lang="en-IN" dirty="0" err="1"/>
              <a:t>M,Jessica</a:t>
            </a:r>
            <a:r>
              <a:rPr lang="en-IN" dirty="0"/>
              <a:t> </a:t>
            </a:r>
            <a:r>
              <a:rPr lang="en-IN" dirty="0" err="1"/>
              <a:t>O.Interleukin</a:t>
            </a:r>
            <a:r>
              <a:rPr lang="en-IN" dirty="0"/>
              <a:t> polymorphisms in aggressive </a:t>
            </a:r>
            <a:r>
              <a:rPr lang="en-IN" dirty="0" err="1"/>
              <a:t>periodontitis.J</a:t>
            </a:r>
            <a:r>
              <a:rPr lang="en-IN" dirty="0"/>
              <a:t> Indian Soc </a:t>
            </a:r>
            <a:r>
              <a:rPr lang="en-IN" dirty="0" err="1"/>
              <a:t>Periodontol</a:t>
            </a:r>
            <a:r>
              <a:rPr lang="en-IN" dirty="0"/>
              <a:t> 2015;19:131-141</a:t>
            </a:r>
          </a:p>
        </p:txBody>
      </p:sp>
      <p:sp>
        <p:nvSpPr>
          <p:cNvPr id="5" name="Slide Number Placeholder 4"/>
          <p:cNvSpPr>
            <a:spLocks noGrp="1"/>
          </p:cNvSpPr>
          <p:nvPr>
            <p:ph type="sldNum" sz="quarter" idx="12"/>
          </p:nvPr>
        </p:nvSpPr>
        <p:spPr/>
        <p:txBody>
          <a:bodyPr/>
          <a:lstStyle/>
          <a:p>
            <a:fld id="{3EA8F7DC-4F65-4E02-AD7B-B7A4A4A60F4A}" type="slidenum">
              <a:rPr lang="en-IN" smtClean="0"/>
              <a:pPr/>
              <a:t>85</a:t>
            </a:fld>
            <a:endParaRPr lang="en-IN"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715436" cy="5929354"/>
          </a:xfrm>
        </p:spPr>
        <p:txBody>
          <a:bodyPr/>
          <a:lstStyle/>
          <a:p>
            <a:pPr>
              <a:lnSpc>
                <a:spcPct val="150000"/>
              </a:lnSpc>
              <a:buNone/>
            </a:pPr>
            <a:r>
              <a:rPr lang="en-US" sz="2400" b="1" dirty="0">
                <a:solidFill>
                  <a:srgbClr val="9900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TNF-α GENE POLYMORPHISMS</a:t>
            </a:r>
          </a:p>
          <a:p>
            <a:pPr algn="just">
              <a:lnSpc>
                <a:spcPct val="150000"/>
              </a:lnSpc>
              <a:buNone/>
            </a:pPr>
            <a:r>
              <a:rPr lang="en-US" sz="2400" dirty="0">
                <a:latin typeface="Times New Roman" pitchFamily="18" charset="0"/>
                <a:cs typeface="Times New Roman" pitchFamily="18" charset="0"/>
              </a:rPr>
              <a:t> TNF- </a:t>
            </a:r>
            <a:r>
              <a:rPr lang="en-US" sz="2400" b="1" dirty="0">
                <a:latin typeface="Times New Roman" pitchFamily="18" charset="0"/>
                <a:cs typeface="Times New Roman" pitchFamily="18" charset="0"/>
              </a:rPr>
              <a:t>α</a:t>
            </a:r>
            <a:r>
              <a:rPr lang="en-US" sz="2400" dirty="0">
                <a:latin typeface="Times New Roman" pitchFamily="18" charset="0"/>
                <a:cs typeface="Times New Roman" pitchFamily="18" charset="0"/>
              </a:rPr>
              <a:t> gene - located on chromosome 6 within the major </a:t>
            </a:r>
            <a:r>
              <a:rPr lang="en-US" sz="2400" dirty="0" err="1">
                <a:latin typeface="Times New Roman" pitchFamily="18" charset="0"/>
                <a:cs typeface="Times New Roman" pitchFamily="18" charset="0"/>
              </a:rPr>
              <a:t>histocompatibility</a:t>
            </a:r>
            <a:r>
              <a:rPr lang="en-US" sz="2400" dirty="0">
                <a:latin typeface="Times New Roman" pitchFamily="18" charset="0"/>
                <a:cs typeface="Times New Roman" pitchFamily="18" charset="0"/>
              </a:rPr>
              <a:t> complex. The genetic polymorphisms are mainly G to A transitions.</a:t>
            </a:r>
          </a:p>
          <a:p>
            <a:pPr algn="just">
              <a:lnSpc>
                <a:spcPct val="150000"/>
              </a:lnSpc>
              <a:buNone/>
            </a:pPr>
            <a:r>
              <a:rPr lang="en-US" sz="2400" dirty="0" err="1">
                <a:solidFill>
                  <a:srgbClr val="00B050"/>
                </a:solidFill>
                <a:latin typeface="Times New Roman" pitchFamily="18" charset="0"/>
                <a:cs typeface="Times New Roman" pitchFamily="18" charset="0"/>
              </a:rPr>
              <a:t>Craandijk</a:t>
            </a:r>
            <a:r>
              <a:rPr lang="en-US" sz="2400" dirty="0">
                <a:solidFill>
                  <a:srgbClr val="00B050"/>
                </a:solidFill>
                <a:latin typeface="Times New Roman" pitchFamily="18" charset="0"/>
                <a:cs typeface="Times New Roman" pitchFamily="18" charset="0"/>
              </a:rPr>
              <a:t> et al 2002- </a:t>
            </a:r>
            <a:r>
              <a:rPr lang="en-US" sz="2400" dirty="0">
                <a:latin typeface="Times New Roman" pitchFamily="18" charset="0"/>
                <a:cs typeface="Times New Roman" pitchFamily="18" charset="0"/>
              </a:rPr>
              <a:t>R-alleles were found at position –376,-308,-238 and +489 </a:t>
            </a:r>
          </a:p>
        </p:txBody>
      </p:sp>
      <p:sp>
        <p:nvSpPr>
          <p:cNvPr id="4" name="Footer Placeholder 3"/>
          <p:cNvSpPr>
            <a:spLocks noGrp="1"/>
          </p:cNvSpPr>
          <p:nvPr>
            <p:ph type="ftr" sz="quarter" idx="11"/>
          </p:nvPr>
        </p:nvSpPr>
        <p:spPr>
          <a:xfrm>
            <a:off x="1214414" y="6248400"/>
            <a:ext cx="6572296" cy="457200"/>
          </a:xfrm>
        </p:spPr>
        <p:txBody>
          <a:bodyPr/>
          <a:lstStyle/>
          <a:p>
            <a:r>
              <a:rPr lang="en-IN" dirty="0"/>
              <a:t>Vieira </a:t>
            </a:r>
            <a:r>
              <a:rPr lang="en-IN" dirty="0" err="1"/>
              <a:t>A,Albander</a:t>
            </a:r>
            <a:r>
              <a:rPr lang="en-IN" dirty="0"/>
              <a:t> </a:t>
            </a:r>
            <a:r>
              <a:rPr lang="en-IN" dirty="0" err="1"/>
              <a:t>J.Role</a:t>
            </a:r>
            <a:r>
              <a:rPr lang="en-IN" dirty="0"/>
              <a:t> of genetic factors in pathogenesis of aggressive </a:t>
            </a:r>
            <a:r>
              <a:rPr lang="en-IN" dirty="0" err="1"/>
              <a:t>periodontitis.Periodontology</a:t>
            </a:r>
            <a:r>
              <a:rPr lang="en-IN" dirty="0"/>
              <a:t> 2000 2014;65:92-106</a:t>
            </a:r>
          </a:p>
        </p:txBody>
      </p:sp>
      <p:sp>
        <p:nvSpPr>
          <p:cNvPr id="5" name="Slide Number Placeholder 4"/>
          <p:cNvSpPr>
            <a:spLocks noGrp="1"/>
          </p:cNvSpPr>
          <p:nvPr>
            <p:ph type="sldNum" sz="quarter" idx="12"/>
          </p:nvPr>
        </p:nvSpPr>
        <p:spPr/>
        <p:txBody>
          <a:bodyPr/>
          <a:lstStyle/>
          <a:p>
            <a:fld id="{3EA8F7DC-4F65-4E02-AD7B-B7A4A4A60F4A}" type="slidenum">
              <a:rPr lang="en-IN" smtClean="0"/>
              <a:pPr/>
              <a:t>86</a:t>
            </a:fld>
            <a:endParaRPr lang="en-IN"/>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9445"/>
          </a:xfrm>
        </p:spPr>
        <p:txBody>
          <a:bodyPr/>
          <a:lstStyle/>
          <a:p>
            <a:pPr algn="just">
              <a:lnSpc>
                <a:spcPct val="150000"/>
              </a:lnSpc>
              <a:buNone/>
            </a:pPr>
            <a:r>
              <a:rPr lang="en-US" sz="2400" b="1" dirty="0" err="1">
                <a:solidFill>
                  <a:srgbClr val="FF0000"/>
                </a:solidFill>
                <a:latin typeface="Times New Roman" pitchFamily="18" charset="0"/>
                <a:cs typeface="Times New Roman" pitchFamily="18" charset="0"/>
              </a:rPr>
              <a:t>FCγR</a:t>
            </a:r>
            <a:r>
              <a:rPr lang="en-US" sz="2400" b="1" dirty="0">
                <a:solidFill>
                  <a:srgbClr val="FF0000"/>
                </a:solidFill>
                <a:latin typeface="Times New Roman" pitchFamily="18" charset="0"/>
                <a:cs typeface="Times New Roman" pitchFamily="18" charset="0"/>
              </a:rPr>
              <a:t> GENE POLYMORPHISMS:</a:t>
            </a:r>
          </a:p>
          <a:p>
            <a:pPr algn="just">
              <a:lnSpc>
                <a:spcPct val="150000"/>
              </a:lnSpc>
              <a:buNone/>
            </a:pPr>
            <a:r>
              <a:rPr lang="en-US" sz="2400" dirty="0">
                <a:latin typeface="Times New Roman" pitchFamily="18" charset="0"/>
                <a:cs typeface="Times New Roman" pitchFamily="18" charset="0"/>
              </a:rPr>
              <a:t> The receptors for the constant region (</a:t>
            </a:r>
            <a:r>
              <a:rPr lang="en-US" sz="2400" dirty="0" err="1">
                <a:latin typeface="Times New Roman" pitchFamily="18" charset="0"/>
                <a:cs typeface="Times New Roman" pitchFamily="18" charset="0"/>
              </a:rPr>
              <a:t>Fc</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IgG</a:t>
            </a:r>
            <a:r>
              <a:rPr lang="en-US" sz="2400" dirty="0">
                <a:latin typeface="Times New Roman" pitchFamily="18" charset="0"/>
                <a:cs typeface="Times New Roman" pitchFamily="18" charset="0"/>
              </a:rPr>
              <a:t> are termed   </a:t>
            </a:r>
            <a:r>
              <a:rPr lang="en-US" sz="2400" dirty="0" err="1">
                <a:latin typeface="Times New Roman" pitchFamily="18" charset="0"/>
                <a:cs typeface="Times New Roman" pitchFamily="18" charset="0"/>
              </a:rPr>
              <a:t>FcγR</a:t>
            </a:r>
            <a:r>
              <a:rPr lang="en-US" sz="2400" dirty="0">
                <a:latin typeface="Times New Roman" pitchFamily="18" charset="0"/>
                <a:cs typeface="Times New Roman" pitchFamily="18" charset="0"/>
              </a:rPr>
              <a:t>, genes for </a:t>
            </a:r>
            <a:r>
              <a:rPr lang="en-US" sz="2400" dirty="0" err="1">
                <a:latin typeface="Times New Roman" pitchFamily="18" charset="0"/>
                <a:cs typeface="Times New Roman" pitchFamily="18" charset="0"/>
              </a:rPr>
              <a:t>FcγR</a:t>
            </a:r>
            <a:r>
              <a:rPr lang="en-US" sz="2400" dirty="0">
                <a:latin typeface="Times New Roman" pitchFamily="18" charset="0"/>
                <a:cs typeface="Times New Roman" pitchFamily="18" charset="0"/>
              </a:rPr>
              <a:t> - the long arm of chromosome 1 and encode for three main classes </a:t>
            </a:r>
            <a:r>
              <a:rPr lang="en-US" sz="2400" dirty="0" err="1">
                <a:latin typeface="Times New Roman" pitchFamily="18" charset="0"/>
                <a:cs typeface="Times New Roman" pitchFamily="18" charset="0"/>
              </a:rPr>
              <a:t>FcγRI</a:t>
            </a:r>
            <a:r>
              <a:rPr lang="en-US" sz="2400" dirty="0">
                <a:latin typeface="Times New Roman" pitchFamily="18" charset="0"/>
                <a:cs typeface="Times New Roman" pitchFamily="18" charset="0"/>
              </a:rPr>
              <a:t>, II, III</a:t>
            </a:r>
          </a:p>
          <a:p>
            <a:pPr algn="just">
              <a:lnSpc>
                <a:spcPct val="150000"/>
              </a:lnSpc>
              <a:buNone/>
            </a:pPr>
            <a:r>
              <a:rPr lang="en-US" sz="2400" dirty="0" err="1">
                <a:latin typeface="Times New Roman" pitchFamily="18" charset="0"/>
                <a:cs typeface="Times New Roman" pitchFamily="18" charset="0"/>
              </a:rPr>
              <a:t>neutrophil</a:t>
            </a:r>
            <a:r>
              <a:rPr lang="en-US" sz="2400" dirty="0">
                <a:latin typeface="Times New Roman" pitchFamily="18" charset="0"/>
                <a:cs typeface="Times New Roman" pitchFamily="18" charset="0"/>
              </a:rPr>
              <a:t> specific receptor – </a:t>
            </a:r>
            <a:r>
              <a:rPr lang="en-US" sz="2400" dirty="0" err="1">
                <a:latin typeface="Times New Roman" pitchFamily="18" charset="0"/>
                <a:cs typeface="Times New Roman" pitchFamily="18" charset="0"/>
              </a:rPr>
              <a:t>phagocytosis</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IgG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opsonised</a:t>
            </a:r>
            <a:r>
              <a:rPr lang="en-US" sz="2400" dirty="0">
                <a:latin typeface="Times New Roman" pitchFamily="18" charset="0"/>
                <a:cs typeface="Times New Roman" pitchFamily="18" charset="0"/>
              </a:rPr>
              <a:t> bacteria</a:t>
            </a:r>
            <a:endParaRPr lang="en-IN" sz="2400" dirty="0">
              <a:latin typeface="Times New Roman" pitchFamily="18" charset="0"/>
              <a:cs typeface="Times New Roman" pitchFamily="18" charset="0"/>
            </a:endParaRPr>
          </a:p>
          <a:p>
            <a:r>
              <a:rPr lang="en-IN" sz="2400" dirty="0" err="1">
                <a:solidFill>
                  <a:srgbClr val="00B050"/>
                </a:solidFill>
                <a:latin typeface="Times New Roman" pitchFamily="18" charset="0"/>
                <a:cs typeface="Times New Roman" pitchFamily="18" charset="0"/>
              </a:rPr>
              <a:t>Dimou</a:t>
            </a:r>
            <a:r>
              <a:rPr lang="en-IN" sz="2400" dirty="0">
                <a:solidFill>
                  <a:srgbClr val="00B050"/>
                </a:solidFill>
                <a:latin typeface="Times New Roman" pitchFamily="18" charset="0"/>
                <a:cs typeface="Times New Roman" pitchFamily="18" charset="0"/>
              </a:rPr>
              <a:t> et al 2010 </a:t>
            </a:r>
            <a:r>
              <a:rPr lang="en-IN" sz="2400" dirty="0">
                <a:latin typeface="Times New Roman" pitchFamily="18" charset="0"/>
                <a:cs typeface="Times New Roman" pitchFamily="18" charset="0"/>
              </a:rPr>
              <a:t>– systematic review – </a:t>
            </a:r>
            <a:r>
              <a:rPr lang="en-US" sz="2400" dirty="0" err="1">
                <a:latin typeface="Times New Roman" pitchFamily="18" charset="0"/>
                <a:cs typeface="Times New Roman" pitchFamily="18" charset="0"/>
              </a:rPr>
              <a:t>FcγRIII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AgP</a:t>
            </a:r>
            <a:endParaRPr lang="en-US" sz="2400" dirty="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642910" y="6615138"/>
            <a:ext cx="7143800" cy="457200"/>
          </a:xfrm>
        </p:spPr>
        <p:txBody>
          <a:bodyPr/>
          <a:lstStyle/>
          <a:p>
            <a:r>
              <a:rPr lang="en-IN" dirty="0"/>
              <a:t>Vieira </a:t>
            </a:r>
            <a:r>
              <a:rPr lang="en-IN" dirty="0" err="1"/>
              <a:t>A,Albander</a:t>
            </a:r>
            <a:r>
              <a:rPr lang="en-IN" dirty="0"/>
              <a:t> </a:t>
            </a:r>
            <a:r>
              <a:rPr lang="en-IN" dirty="0" err="1"/>
              <a:t>J.Role</a:t>
            </a:r>
            <a:r>
              <a:rPr lang="en-IN" dirty="0"/>
              <a:t> of genetic factors in pathogenesis of aggressive </a:t>
            </a:r>
            <a:r>
              <a:rPr lang="en-IN" dirty="0" err="1"/>
              <a:t>periodontitis.Periodontology</a:t>
            </a:r>
            <a:r>
              <a:rPr lang="en-IN" dirty="0"/>
              <a:t> 2000 2014;65:92-106</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87</a:t>
            </a:fld>
            <a:endParaRPr lang="en-IN"/>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643998" cy="5773759"/>
          </a:xfrm>
        </p:spPr>
        <p:txBody>
          <a:bodyPr/>
          <a:lstStyle/>
          <a:p>
            <a:pPr>
              <a:lnSpc>
                <a:spcPct val="150000"/>
              </a:lnSpc>
              <a:buNone/>
            </a:pPr>
            <a:r>
              <a:rPr lang="en-US" sz="2400" b="1" dirty="0">
                <a:solidFill>
                  <a:srgbClr val="FF0000"/>
                </a:solidFill>
                <a:latin typeface="Times New Roman" pitchFamily="18" charset="0"/>
                <a:cs typeface="Times New Roman" pitchFamily="18" charset="0"/>
              </a:rPr>
              <a:t>N-FORMYL PEPTIDE RECEPTOR </a:t>
            </a:r>
            <a:endParaRPr lang="en-IN" sz="2400" dirty="0">
              <a:latin typeface="Times New Roman" pitchFamily="18" charset="0"/>
              <a:cs typeface="Times New Roman" pitchFamily="18" charset="0"/>
            </a:endParaRPr>
          </a:p>
          <a:p>
            <a:pPr>
              <a:lnSpc>
                <a:spcPct val="150000"/>
              </a:lnSpc>
            </a:pPr>
            <a:r>
              <a:rPr lang="en-IN" sz="2400" dirty="0">
                <a:latin typeface="Times New Roman" pitchFamily="18" charset="0"/>
                <a:cs typeface="Times New Roman" pitchFamily="18" charset="0"/>
              </a:rPr>
              <a:t>The bacteria derived N-</a:t>
            </a:r>
            <a:r>
              <a:rPr lang="en-IN" sz="2400" dirty="0" err="1">
                <a:latin typeface="Times New Roman" pitchFamily="18" charset="0"/>
                <a:cs typeface="Times New Roman" pitchFamily="18" charset="0"/>
              </a:rPr>
              <a:t>formyl</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methionyl</a:t>
            </a:r>
            <a:r>
              <a:rPr lang="en-IN" sz="2400" dirty="0">
                <a:latin typeface="Times New Roman" pitchFamily="18" charset="0"/>
                <a:cs typeface="Times New Roman" pitchFamily="18" charset="0"/>
              </a:rPr>
              <a:t> peptides – affinity to the N-</a:t>
            </a:r>
            <a:r>
              <a:rPr lang="en-IN" sz="2400" dirty="0" err="1">
                <a:latin typeface="Times New Roman" pitchFamily="18" charset="0"/>
                <a:cs typeface="Times New Roman" pitchFamily="18" charset="0"/>
              </a:rPr>
              <a:t>formyl</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methionyl</a:t>
            </a:r>
            <a:r>
              <a:rPr lang="en-IN" sz="2400" dirty="0">
                <a:latin typeface="Times New Roman" pitchFamily="18" charset="0"/>
                <a:cs typeface="Times New Roman" pitchFamily="18" charset="0"/>
              </a:rPr>
              <a:t> peptide cell receptor - after binding to the </a:t>
            </a:r>
            <a:r>
              <a:rPr lang="en-IN" sz="2400" dirty="0" err="1">
                <a:latin typeface="Times New Roman" pitchFamily="18" charset="0"/>
                <a:cs typeface="Times New Roman" pitchFamily="18" charset="0"/>
              </a:rPr>
              <a:t>neutrophil</a:t>
            </a:r>
            <a:r>
              <a:rPr lang="en-IN" sz="2400" dirty="0">
                <a:latin typeface="Times New Roman" pitchFamily="18" charset="0"/>
                <a:cs typeface="Times New Roman" pitchFamily="18" charset="0"/>
              </a:rPr>
              <a:t> receptor -   </a:t>
            </a:r>
            <a:r>
              <a:rPr lang="en-IN" sz="2400" dirty="0" err="1">
                <a:latin typeface="Times New Roman" pitchFamily="18" charset="0"/>
                <a:cs typeface="Times New Roman" pitchFamily="18" charset="0"/>
              </a:rPr>
              <a:t>neutrophils</a:t>
            </a:r>
            <a:r>
              <a:rPr lang="en-IN" sz="2400" dirty="0">
                <a:latin typeface="Times New Roman" pitchFamily="18" charset="0"/>
                <a:cs typeface="Times New Roman" pitchFamily="18" charset="0"/>
              </a:rPr>
              <a:t> – activated - migrate to the site of infection.</a:t>
            </a:r>
            <a:r>
              <a:rPr lang="en-US" sz="2400" dirty="0">
                <a:latin typeface="Times New Roman" pitchFamily="18" charset="0"/>
                <a:cs typeface="Times New Roman" pitchFamily="18" charset="0"/>
              </a:rPr>
              <a:t> FPR gene</a:t>
            </a:r>
          </a:p>
          <a:p>
            <a:pPr>
              <a:lnSpc>
                <a:spcPct val="150000"/>
              </a:lnSpc>
            </a:pPr>
            <a:r>
              <a:rPr lang="en-US" sz="2400" dirty="0">
                <a:solidFill>
                  <a:srgbClr val="FF00FF"/>
                </a:solidFill>
                <a:latin typeface="Times New Roman" pitchFamily="18" charset="0"/>
                <a:cs typeface="Times New Roman" pitchFamily="18" charset="0"/>
              </a:rPr>
              <a:t>n-</a:t>
            </a:r>
            <a:r>
              <a:rPr lang="en-US" sz="2400" dirty="0" err="1">
                <a:solidFill>
                  <a:srgbClr val="FF00FF"/>
                </a:solidFill>
                <a:latin typeface="Times New Roman" pitchFamily="18" charset="0"/>
                <a:cs typeface="Times New Roman" pitchFamily="18" charset="0"/>
              </a:rPr>
              <a:t>formyl</a:t>
            </a:r>
            <a:r>
              <a:rPr lang="en-US" sz="2400" dirty="0">
                <a:solidFill>
                  <a:srgbClr val="FF00FF"/>
                </a:solidFill>
                <a:latin typeface="Times New Roman" pitchFamily="18" charset="0"/>
                <a:cs typeface="Times New Roman" pitchFamily="18" charset="0"/>
              </a:rPr>
              <a:t>-l-</a:t>
            </a:r>
            <a:r>
              <a:rPr lang="en-US" sz="2400" dirty="0" err="1">
                <a:solidFill>
                  <a:srgbClr val="FF00FF"/>
                </a:solidFill>
                <a:latin typeface="Times New Roman" pitchFamily="18" charset="0"/>
                <a:cs typeface="Times New Roman" pitchFamily="18" charset="0"/>
              </a:rPr>
              <a:t>leucyl</a:t>
            </a:r>
            <a:r>
              <a:rPr lang="en-US" sz="2400" dirty="0">
                <a:solidFill>
                  <a:srgbClr val="FF00FF"/>
                </a:solidFill>
                <a:latin typeface="Times New Roman" pitchFamily="18" charset="0"/>
                <a:cs typeface="Times New Roman" pitchFamily="18" charset="0"/>
              </a:rPr>
              <a:t>-l-phenylalanine peptides -</a:t>
            </a:r>
            <a:r>
              <a:rPr lang="en-US" sz="2400" dirty="0">
                <a:latin typeface="Times New Roman" pitchFamily="18" charset="0"/>
                <a:cs typeface="Times New Roman" pitchFamily="18" charset="0"/>
              </a:rPr>
              <a:t> structural analogs of bacterial products - </a:t>
            </a:r>
            <a:r>
              <a:rPr lang="en-US" sz="2400" dirty="0" err="1">
                <a:latin typeface="Times New Roman" pitchFamily="18" charset="0"/>
                <a:cs typeface="Times New Roman" pitchFamily="18" charset="0"/>
              </a:rPr>
              <a:t>chemotaxis</a:t>
            </a:r>
            <a:r>
              <a:rPr lang="en-US" sz="2400" dirty="0">
                <a:latin typeface="Times New Roman" pitchFamily="18" charset="0"/>
                <a:cs typeface="Times New Roman" pitchFamily="18" charset="0"/>
              </a:rPr>
              <a:t> of </a:t>
            </a:r>
            <a:r>
              <a:rPr lang="en-US" sz="2400" dirty="0" err="1">
                <a:latin typeface="Times New Roman" pitchFamily="18" charset="0"/>
                <a:cs typeface="Times New Roman" pitchFamily="18" charset="0"/>
              </a:rPr>
              <a:t>neutrophils</a:t>
            </a:r>
            <a:r>
              <a:rPr lang="en-US" sz="2400" dirty="0">
                <a:latin typeface="Times New Roman" pitchFamily="18" charset="0"/>
                <a:cs typeface="Times New Roman" pitchFamily="18" charset="0"/>
              </a:rPr>
              <a:t> to areas of bacterial infection.</a:t>
            </a:r>
          </a:p>
          <a:p>
            <a:pPr algn="just">
              <a:lnSpc>
                <a:spcPct val="150000"/>
              </a:lnSpc>
              <a:buNone/>
            </a:pPr>
            <a:r>
              <a:rPr lang="en-US" sz="2400" dirty="0">
                <a:latin typeface="Times New Roman" pitchFamily="18" charset="0"/>
                <a:cs typeface="Times New Roman" pitchFamily="18" charset="0"/>
              </a:rPr>
              <a:t>       The alterations resulted in amino acid changes in a region of the </a:t>
            </a:r>
            <a:r>
              <a:rPr lang="en-US" sz="2400" dirty="0" err="1">
                <a:latin typeface="Times New Roman" pitchFamily="18" charset="0"/>
                <a:cs typeface="Times New Roman" pitchFamily="18" charset="0"/>
              </a:rPr>
              <a:t>fMLP</a:t>
            </a:r>
            <a:r>
              <a:rPr lang="en-US" sz="2400" dirty="0">
                <a:latin typeface="Times New Roman" pitchFamily="18" charset="0"/>
                <a:cs typeface="Times New Roman" pitchFamily="18" charset="0"/>
              </a:rPr>
              <a:t> receptor involved in </a:t>
            </a:r>
            <a:r>
              <a:rPr lang="en-US" sz="2400" dirty="0" err="1">
                <a:latin typeface="Times New Roman" pitchFamily="18" charset="0"/>
                <a:cs typeface="Times New Roman" pitchFamily="18" charset="0"/>
              </a:rPr>
              <a:t>ligand</a:t>
            </a:r>
            <a:r>
              <a:rPr lang="en-US" sz="2400" dirty="0">
                <a:latin typeface="Times New Roman" pitchFamily="18" charset="0"/>
                <a:cs typeface="Times New Roman" pitchFamily="18" charset="0"/>
              </a:rPr>
              <a:t> binding and signal transduction.</a:t>
            </a:r>
          </a:p>
          <a:p>
            <a:pPr>
              <a:lnSpc>
                <a:spcPct val="150000"/>
              </a:lnSpc>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2143108" y="6543700"/>
            <a:ext cx="6000792" cy="457200"/>
          </a:xfrm>
        </p:spPr>
        <p:txBody>
          <a:bodyPr/>
          <a:lstStyle/>
          <a:p>
            <a:r>
              <a:rPr lang="en-IN" dirty="0"/>
              <a:t>Vieira </a:t>
            </a:r>
            <a:r>
              <a:rPr lang="en-IN" dirty="0" err="1"/>
              <a:t>A,Albander</a:t>
            </a:r>
            <a:r>
              <a:rPr lang="en-IN" dirty="0"/>
              <a:t> </a:t>
            </a:r>
            <a:r>
              <a:rPr lang="en-IN" dirty="0" err="1"/>
              <a:t>J.Role</a:t>
            </a:r>
            <a:r>
              <a:rPr lang="en-IN" dirty="0"/>
              <a:t> of genetic factors in pathogenesis of aggressive </a:t>
            </a:r>
            <a:r>
              <a:rPr lang="en-IN" dirty="0" err="1"/>
              <a:t>periodontitis.Periodontology</a:t>
            </a:r>
            <a:r>
              <a:rPr lang="en-IN" dirty="0"/>
              <a:t> 2000 2014;65:92-106</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88</a:t>
            </a:fld>
            <a:endParaRPr lang="en-IN"/>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572560" cy="5416569"/>
          </a:xfrm>
        </p:spPr>
        <p:txBody>
          <a:bodyPr/>
          <a:lstStyle/>
          <a:p>
            <a:pPr>
              <a:lnSpc>
                <a:spcPct val="150000"/>
              </a:lnSpc>
              <a:buNone/>
            </a:pPr>
            <a:r>
              <a:rPr lang="en-US" sz="2400" b="1" dirty="0">
                <a:solidFill>
                  <a:srgbClr val="FF0000"/>
                </a:solidFill>
                <a:latin typeface="Times New Roman" pitchFamily="18" charset="0"/>
                <a:cs typeface="Times New Roman" pitchFamily="18" charset="0"/>
              </a:rPr>
              <a:t>VITAMIN D RECEPTOR GENE:</a:t>
            </a:r>
          </a:p>
          <a:p>
            <a:pPr>
              <a:lnSpc>
                <a:spcPct val="150000"/>
              </a:lnSpc>
              <a:buNone/>
            </a:pPr>
            <a:r>
              <a:rPr lang="en-US" sz="2400" dirty="0" err="1">
                <a:solidFill>
                  <a:srgbClr val="00B050"/>
                </a:solidFill>
                <a:latin typeface="Times New Roman" pitchFamily="18" charset="0"/>
                <a:cs typeface="Times New Roman" pitchFamily="18" charset="0"/>
              </a:rPr>
              <a:t>Hennig</a:t>
            </a:r>
            <a:r>
              <a:rPr lang="en-US" sz="2400" dirty="0">
                <a:solidFill>
                  <a:srgbClr val="00B050"/>
                </a:solidFill>
                <a:latin typeface="Times New Roman" pitchFamily="18" charset="0"/>
                <a:cs typeface="Times New Roman" pitchFamily="18" charset="0"/>
              </a:rPr>
              <a:t> et al - </a:t>
            </a:r>
            <a:r>
              <a:rPr lang="en-US" sz="2400" dirty="0">
                <a:latin typeface="Times New Roman" pitchFamily="18" charset="0"/>
                <a:cs typeface="Times New Roman" pitchFamily="18" charset="0"/>
              </a:rPr>
              <a:t>association of a vitamin D receptor gene polymorphisms with </a:t>
            </a:r>
            <a:r>
              <a:rPr lang="en-US" sz="2400" dirty="0" err="1">
                <a:latin typeface="Times New Roman" pitchFamily="18" charset="0"/>
                <a:cs typeface="Times New Roman" pitchFamily="18" charset="0"/>
              </a:rPr>
              <a:t>localised</a:t>
            </a:r>
            <a:r>
              <a:rPr lang="en-US" sz="2400" dirty="0">
                <a:latin typeface="Times New Roman" pitchFamily="18" charset="0"/>
                <a:cs typeface="Times New Roman" pitchFamily="18" charset="0"/>
              </a:rPr>
              <a:t> AP</a:t>
            </a:r>
          </a:p>
          <a:p>
            <a:pPr>
              <a:lnSpc>
                <a:spcPct val="150000"/>
              </a:lnSpc>
              <a:buNone/>
            </a:pPr>
            <a:r>
              <a:rPr lang="en-US" sz="2400" dirty="0">
                <a:latin typeface="Times New Roman" pitchFamily="18" charset="0"/>
                <a:cs typeface="Times New Roman" pitchFamily="18" charset="0"/>
              </a:rPr>
              <a:t>VDR </a:t>
            </a:r>
            <a:r>
              <a:rPr lang="en-US" sz="2400" dirty="0" err="1">
                <a:latin typeface="Times New Roman" pitchFamily="18" charset="0"/>
                <a:cs typeface="Times New Roman" pitchFamily="18" charset="0"/>
              </a:rPr>
              <a:t>Taq</a:t>
            </a:r>
            <a:r>
              <a:rPr lang="en-US" sz="2400" dirty="0">
                <a:latin typeface="Times New Roman" pitchFamily="18" charset="0"/>
                <a:cs typeface="Times New Roman" pitchFamily="18" charset="0"/>
              </a:rPr>
              <a:t> 1 gene - LAP</a:t>
            </a:r>
          </a:p>
          <a:p>
            <a:pPr marL="342900" lvl="1" indent="-342900">
              <a:lnSpc>
                <a:spcPct val="150000"/>
              </a:lnSpc>
              <a:buClr>
                <a:schemeClr val="hlink"/>
              </a:buClr>
              <a:buSzPct val="90000"/>
              <a:buNone/>
            </a:pPr>
            <a:r>
              <a:rPr lang="en-US" sz="2400" b="1" dirty="0">
                <a:solidFill>
                  <a:srgbClr val="C00000"/>
                </a:solidFill>
                <a:latin typeface="Times New Roman" pitchFamily="18" charset="0"/>
                <a:cs typeface="Times New Roman" pitchFamily="18" charset="0"/>
              </a:rPr>
              <a:t>HUMAN LEUKOCYTE ANTIGEN POLYMORPHISM:</a:t>
            </a:r>
          </a:p>
          <a:p>
            <a:r>
              <a:rPr lang="en-IN" sz="2400" dirty="0">
                <a:latin typeface="Times New Roman" pitchFamily="18" charset="0"/>
                <a:cs typeface="Times New Roman" pitchFamily="18" charset="0"/>
              </a:rPr>
              <a:t>antigens for tissue adaptation , class I and class II</a:t>
            </a:r>
          </a:p>
          <a:p>
            <a:pPr algn="just">
              <a:lnSpc>
                <a:spcPct val="150000"/>
              </a:lnSpc>
            </a:pPr>
            <a:r>
              <a:rPr lang="en-US" sz="2400" dirty="0">
                <a:latin typeface="Times New Roman" pitchFamily="18" charset="0"/>
                <a:cs typeface="Times New Roman" pitchFamily="18" charset="0"/>
              </a:rPr>
              <a:t>HLA A9, A24, B15, DR4 Polymorphism result in  increased T cell response  against Pg LPS and thus increased susceptibility to early onset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a:lnSpc>
                <a:spcPct val="150000"/>
              </a:lnSpc>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071538" y="6472262"/>
            <a:ext cx="7072362" cy="457200"/>
          </a:xfrm>
        </p:spPr>
        <p:txBody>
          <a:bodyPr/>
          <a:lstStyle/>
          <a:p>
            <a:r>
              <a:rPr lang="en-IN" dirty="0"/>
              <a:t>Vieira </a:t>
            </a:r>
            <a:r>
              <a:rPr lang="en-IN" dirty="0" err="1"/>
              <a:t>A,Albander</a:t>
            </a:r>
            <a:r>
              <a:rPr lang="en-IN" dirty="0"/>
              <a:t> </a:t>
            </a:r>
            <a:r>
              <a:rPr lang="en-IN" dirty="0" err="1"/>
              <a:t>J.Role</a:t>
            </a:r>
            <a:r>
              <a:rPr lang="en-IN" dirty="0"/>
              <a:t> of genetic factors in pathogenesis of aggressive </a:t>
            </a:r>
            <a:r>
              <a:rPr lang="en-IN" dirty="0" err="1"/>
              <a:t>periodontitis.Periodontology</a:t>
            </a:r>
            <a:r>
              <a:rPr lang="en-IN" dirty="0"/>
              <a:t> 2000 2014;65:92-106</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89</a:t>
            </a:fld>
            <a:endParaRPr lang="en-IN"/>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marL="347663" indent="-347663">
              <a:lnSpc>
                <a:spcPct val="150000"/>
              </a:lnSpc>
              <a:buFont typeface="Arial" pitchFamily="34" charset="0"/>
              <a:buChar char="•"/>
            </a:pPr>
            <a:r>
              <a:rPr lang="en-US" sz="2400" b="1" dirty="0">
                <a:latin typeface="Times New Roman" pitchFamily="18" charset="0"/>
                <a:cs typeface="Times New Roman" pitchFamily="18" charset="0"/>
              </a:rPr>
              <a:t>1966 </a:t>
            </a:r>
            <a:r>
              <a:rPr lang="en-US" sz="2400" b="1" i="1" dirty="0">
                <a:solidFill>
                  <a:srgbClr val="00FFFF"/>
                </a:solidFill>
                <a:latin typeface="Times New Roman" pitchFamily="18" charset="0"/>
                <a:cs typeface="Times New Roman" pitchFamily="18" charset="0"/>
              </a:rPr>
              <a:t>- </a:t>
            </a:r>
            <a:r>
              <a:rPr lang="en-US" sz="2400" b="1" i="1" dirty="0">
                <a:solidFill>
                  <a:srgbClr val="00B050"/>
                </a:solidFill>
                <a:latin typeface="Times New Roman" pitchFamily="18" charset="0"/>
                <a:cs typeface="Times New Roman" pitchFamily="18" charset="0"/>
              </a:rPr>
              <a:t>World Workshop in </a:t>
            </a:r>
            <a:r>
              <a:rPr lang="en-US" sz="2400" b="1" i="1" dirty="0" err="1">
                <a:solidFill>
                  <a:srgbClr val="00B050"/>
                </a:solidFill>
                <a:latin typeface="Times New Roman" pitchFamily="18" charset="0"/>
                <a:cs typeface="Times New Roman" pitchFamily="18" charset="0"/>
              </a:rPr>
              <a:t>Periodontics</a:t>
            </a:r>
            <a:r>
              <a:rPr lang="en-US" sz="2400" dirty="0">
                <a:solidFill>
                  <a:srgbClr val="00B050"/>
                </a:solidFill>
                <a:latin typeface="Times New Roman" pitchFamily="18" charset="0"/>
                <a:cs typeface="Times New Roman" pitchFamily="18" charset="0"/>
              </a:rPr>
              <a:t> </a:t>
            </a:r>
          </a:p>
          <a:p>
            <a:pPr marL="347663" indent="-347663">
              <a:lnSpc>
                <a:spcPct val="150000"/>
              </a:lnSpc>
              <a:buNone/>
            </a:pPr>
            <a:r>
              <a:rPr lang="en-US" sz="2400" dirty="0">
                <a:latin typeface="Times New Roman" pitchFamily="18" charset="0"/>
                <a:cs typeface="Times New Roman" pitchFamily="18" charset="0"/>
              </a:rPr>
              <a:t>concept of  </a:t>
            </a:r>
            <a:r>
              <a:rPr lang="en-US" sz="2400" b="1" i="1" dirty="0" err="1">
                <a:latin typeface="Times New Roman" pitchFamily="18" charset="0"/>
                <a:cs typeface="Times New Roman" pitchFamily="18" charset="0"/>
              </a:rPr>
              <a:t>periodontosis</a:t>
            </a:r>
            <a:r>
              <a:rPr lang="en-US" sz="2400" dirty="0">
                <a:latin typeface="Times New Roman" pitchFamily="18" charset="0"/>
                <a:cs typeface="Times New Roman" pitchFamily="18" charset="0"/>
              </a:rPr>
              <a:t>  as a degenerative entity was unsubstantiated and the term should be eliminated from the </a:t>
            </a:r>
            <a:r>
              <a:rPr lang="en-US" sz="2400" dirty="0" err="1">
                <a:latin typeface="Times New Roman" pitchFamily="18" charset="0"/>
                <a:cs typeface="Times New Roman" pitchFamily="18" charset="0"/>
              </a:rPr>
              <a:t>nomenculature</a:t>
            </a:r>
            <a:r>
              <a:rPr lang="en-US" sz="2400" dirty="0">
                <a:latin typeface="Times New Roman" pitchFamily="18" charset="0"/>
                <a:cs typeface="Times New Roman" pitchFamily="18" charset="0"/>
              </a:rPr>
              <a:t>.</a:t>
            </a:r>
          </a:p>
          <a:p>
            <a:pPr marL="347663" indent="-347663">
              <a:lnSpc>
                <a:spcPct val="150000"/>
              </a:lnSpc>
              <a:buFont typeface="Arial" pitchFamily="34" charset="0"/>
              <a:buChar char="•"/>
            </a:pPr>
            <a:r>
              <a:rPr lang="en-US" sz="2400" b="1" dirty="0">
                <a:latin typeface="Times New Roman" pitchFamily="18" charset="0"/>
                <a:cs typeface="Times New Roman" pitchFamily="18" charset="0"/>
              </a:rPr>
              <a:t> 1967</a:t>
            </a:r>
            <a:r>
              <a:rPr lang="en-US" sz="2400" b="1" dirty="0">
                <a:solidFill>
                  <a:srgbClr val="00FFFF"/>
                </a:solidFill>
                <a:latin typeface="Times New Roman" pitchFamily="18" charset="0"/>
                <a:cs typeface="Times New Roman" pitchFamily="18" charset="0"/>
              </a:rPr>
              <a:t> </a:t>
            </a:r>
            <a:r>
              <a:rPr lang="en-US" sz="2400" b="1" i="1" dirty="0" err="1">
                <a:solidFill>
                  <a:srgbClr val="00B050"/>
                </a:solidFill>
                <a:latin typeface="Times New Roman" pitchFamily="18" charset="0"/>
                <a:cs typeface="Times New Roman" pitchFamily="18" charset="0"/>
              </a:rPr>
              <a:t>Chaput</a:t>
            </a:r>
            <a:r>
              <a:rPr lang="en-US" sz="2400" b="1" i="1" dirty="0">
                <a:solidFill>
                  <a:srgbClr val="00B050"/>
                </a:solidFill>
                <a:latin typeface="Times New Roman" pitchFamily="18" charset="0"/>
                <a:cs typeface="Times New Roman" pitchFamily="18" charset="0"/>
              </a:rPr>
              <a:t> and colleagues  &amp; Butler</a:t>
            </a:r>
            <a:r>
              <a:rPr lang="en-US" sz="2400" i="1" dirty="0">
                <a:solidFill>
                  <a:srgbClr val="00B050"/>
                </a:solidFill>
                <a:latin typeface="Times New Roman" pitchFamily="18" charset="0"/>
                <a:cs typeface="Times New Roman" pitchFamily="18" charset="0"/>
              </a:rPr>
              <a:t> </a:t>
            </a:r>
            <a:r>
              <a:rPr lang="en-US" sz="2400" dirty="0">
                <a:latin typeface="Times New Roman" pitchFamily="18" charset="0"/>
                <a:cs typeface="Times New Roman" pitchFamily="18" charset="0"/>
              </a:rPr>
              <a:t>in </a:t>
            </a:r>
            <a:r>
              <a:rPr lang="en-US" sz="2400" b="1" dirty="0">
                <a:latin typeface="Times New Roman" pitchFamily="18" charset="0"/>
                <a:cs typeface="Times New Roman" pitchFamily="18" charset="0"/>
              </a:rPr>
              <a:t>1969</a:t>
            </a:r>
            <a:r>
              <a:rPr lang="en-US" sz="2400" dirty="0">
                <a:latin typeface="Times New Roman" pitchFamily="18" charset="0"/>
                <a:cs typeface="Times New Roman" pitchFamily="18" charset="0"/>
              </a:rPr>
              <a:t> introduced the term </a:t>
            </a:r>
            <a:r>
              <a:rPr lang="en-US" sz="2400" b="1" dirty="0">
                <a:solidFill>
                  <a:srgbClr val="FFFF00"/>
                </a:solidFill>
                <a:latin typeface="Times New Roman" pitchFamily="18" charset="0"/>
                <a:cs typeface="Times New Roman" pitchFamily="18" charset="0"/>
              </a:rPr>
              <a:t>Juvenile </a:t>
            </a:r>
            <a:r>
              <a:rPr lang="en-US" sz="2400" b="1" dirty="0" err="1">
                <a:solidFill>
                  <a:srgbClr val="FFFF00"/>
                </a:solidFill>
                <a:latin typeface="Times New Roman" pitchFamily="18" charset="0"/>
                <a:cs typeface="Times New Roman" pitchFamily="18" charset="0"/>
              </a:rPr>
              <a:t>periodontitis</a:t>
            </a:r>
            <a:endParaRPr lang="en-US" sz="2400" b="1" dirty="0">
              <a:solidFill>
                <a:srgbClr val="FFFF00"/>
              </a:solidFill>
              <a:latin typeface="Times New Roman" pitchFamily="18" charset="0"/>
              <a:cs typeface="Times New Roman" pitchFamily="18" charset="0"/>
            </a:endParaRPr>
          </a:p>
          <a:p>
            <a:pPr marL="347663" indent="-347663">
              <a:lnSpc>
                <a:spcPct val="150000"/>
              </a:lnSpc>
              <a:buFont typeface="Arial" pitchFamily="34" charset="0"/>
              <a:buChar char="•"/>
            </a:pPr>
            <a:endParaRPr lang="en-US" sz="2400" b="1" dirty="0">
              <a:solidFill>
                <a:srgbClr val="FFFF00"/>
              </a:solidFill>
              <a:latin typeface="Times New Roman" pitchFamily="18" charset="0"/>
              <a:cs typeface="Times New Roman" pitchFamily="18" charset="0"/>
            </a:endParaRPr>
          </a:p>
          <a:p>
            <a:pPr marL="347663" indent="-347663">
              <a:lnSpc>
                <a:spcPct val="130000"/>
              </a:lnSpc>
              <a:buNone/>
            </a:pPr>
            <a:endParaRPr lang="en-US" dirty="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9</a:t>
            </a:fld>
            <a:endParaRPr lang="en-IN"/>
          </a:p>
        </p:txBody>
      </p:sp>
      <p:sp>
        <p:nvSpPr>
          <p:cNvPr id="6" name="Footer Placeholder 4"/>
          <p:cNvSpPr>
            <a:spLocks noGrp="1"/>
          </p:cNvSpPr>
          <p:nvPr>
            <p:ph type="ftr" sz="quarter" idx="11"/>
          </p:nvPr>
        </p:nvSpPr>
        <p:spPr>
          <a:xfrm>
            <a:off x="1571604" y="6248400"/>
            <a:ext cx="5000660" cy="457200"/>
          </a:xfrm>
        </p:spPr>
        <p:txBody>
          <a:bodyPr/>
          <a:lstStyle/>
          <a:p>
            <a:r>
              <a:rPr lang="en-IN" dirty="0" err="1"/>
              <a:t>Carranza.Textbook</a:t>
            </a:r>
            <a:r>
              <a:rPr lang="en-IN" dirty="0"/>
              <a:t> of clinical periodontology.12</a:t>
            </a:r>
            <a:r>
              <a:rPr lang="en-IN" baseline="30000" dirty="0"/>
              <a:t>th</a:t>
            </a:r>
            <a:r>
              <a:rPr lang="en-IN" dirty="0"/>
              <a:t> edition</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5131"/>
          </a:xfrm>
        </p:spPr>
        <p:txBody>
          <a:bodyPr/>
          <a:lstStyle/>
          <a:p>
            <a:pPr>
              <a:buNone/>
            </a:pPr>
            <a:r>
              <a:rPr lang="en-IN" sz="2800" b="1" i="1" dirty="0">
                <a:solidFill>
                  <a:srgbClr val="C00000"/>
                </a:solidFill>
                <a:latin typeface="Times New Roman" pitchFamily="18" charset="0"/>
                <a:cs typeface="Times New Roman" pitchFamily="18" charset="0"/>
              </a:rPr>
              <a:t>Pattern recognition receptor genes:</a:t>
            </a:r>
          </a:p>
          <a:p>
            <a:pPr>
              <a:lnSpc>
                <a:spcPct val="150000"/>
              </a:lnSpc>
            </a:pPr>
            <a:r>
              <a:rPr lang="en-IN" sz="2400" dirty="0">
                <a:latin typeface="Times New Roman" pitchFamily="18" charset="0"/>
                <a:cs typeface="Times New Roman" pitchFamily="18" charset="0"/>
              </a:rPr>
              <a:t>Are an array of proteins expressed by cells of the innate immune system - associated with pathogen molecules - contribute to the rapid host response to microbial pathogens.</a:t>
            </a:r>
          </a:p>
          <a:p>
            <a:r>
              <a:rPr lang="en-US" sz="2800" dirty="0">
                <a:latin typeface="Times New Roman" pitchFamily="18" charset="0"/>
                <a:cs typeface="Times New Roman" pitchFamily="18" charset="0"/>
              </a:rPr>
              <a:t>TLR</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 TLR4 – </a:t>
            </a:r>
            <a:r>
              <a:rPr lang="en-US" sz="2800" dirty="0" err="1">
                <a:solidFill>
                  <a:srgbClr val="00B050"/>
                </a:solidFill>
                <a:latin typeface="Times New Roman" pitchFamily="18" charset="0"/>
                <a:cs typeface="Times New Roman" pitchFamily="18" charset="0"/>
              </a:rPr>
              <a:t>Chrzeszczyk</a:t>
            </a:r>
            <a:r>
              <a:rPr lang="en-US" sz="2800" dirty="0">
                <a:solidFill>
                  <a:srgbClr val="00B050"/>
                </a:solidFill>
                <a:latin typeface="Times New Roman" pitchFamily="18" charset="0"/>
                <a:cs typeface="Times New Roman" pitchFamily="18" charset="0"/>
              </a:rPr>
              <a:t> 2015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AgP</a:t>
            </a:r>
            <a:endParaRPr lang="en-US" sz="2800" dirty="0">
              <a:latin typeface="Times New Roman" pitchFamily="18" charset="0"/>
              <a:cs typeface="Times New Roman" pitchFamily="18" charset="0"/>
            </a:endParaRPr>
          </a:p>
          <a:p>
            <a:endParaRPr lang="en-IN" sz="2800" b="1" i="1" dirty="0">
              <a:solidFill>
                <a:srgbClr val="FFFF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214282" y="6543700"/>
            <a:ext cx="8072494" cy="457200"/>
          </a:xfrm>
        </p:spPr>
        <p:txBody>
          <a:bodyPr/>
          <a:lstStyle/>
          <a:p>
            <a:r>
              <a:rPr lang="en-IN" dirty="0"/>
              <a:t>Vieira </a:t>
            </a:r>
            <a:r>
              <a:rPr lang="en-IN" dirty="0" err="1"/>
              <a:t>A,Albander</a:t>
            </a:r>
            <a:r>
              <a:rPr lang="en-IN" dirty="0"/>
              <a:t> </a:t>
            </a:r>
            <a:r>
              <a:rPr lang="en-IN" dirty="0" err="1"/>
              <a:t>J.Role</a:t>
            </a:r>
            <a:r>
              <a:rPr lang="en-IN" dirty="0"/>
              <a:t> of genetic factors in pathogenesis of aggressive </a:t>
            </a:r>
            <a:r>
              <a:rPr lang="en-IN" dirty="0" err="1"/>
              <a:t>periodontitis.Periodontology</a:t>
            </a:r>
            <a:r>
              <a:rPr lang="en-IN" dirty="0"/>
              <a:t> 2000 2014;65:92-106</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90</a:t>
            </a:fld>
            <a:endParaRPr lang="en-IN"/>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02321"/>
          </a:xfrm>
        </p:spPr>
        <p:txBody>
          <a:bodyPr/>
          <a:lstStyle/>
          <a:p>
            <a:pPr>
              <a:buNone/>
            </a:pPr>
            <a:r>
              <a:rPr lang="en-IN" sz="2800" b="1" i="1" dirty="0">
                <a:solidFill>
                  <a:srgbClr val="FFFF00"/>
                </a:solidFill>
                <a:latin typeface="Times New Roman" pitchFamily="18" charset="0"/>
                <a:cs typeface="Times New Roman" pitchFamily="18" charset="0"/>
              </a:rPr>
              <a:t>Environmental factors:</a:t>
            </a:r>
          </a:p>
          <a:p>
            <a:pPr>
              <a:buNone/>
            </a:pPr>
            <a:endParaRPr lang="en-IN" sz="2800" b="1" i="1" dirty="0">
              <a:solidFill>
                <a:srgbClr val="FFFF00"/>
              </a:solidFill>
              <a:latin typeface="Times New Roman" pitchFamily="18" charset="0"/>
              <a:cs typeface="Times New Roman" pitchFamily="18" charset="0"/>
            </a:endParaRPr>
          </a:p>
          <a:p>
            <a:pPr>
              <a:lnSpc>
                <a:spcPct val="150000"/>
              </a:lnSpc>
              <a:buFont typeface="Arial" pitchFamily="34" charset="0"/>
              <a:buChar char="•"/>
            </a:pPr>
            <a:r>
              <a:rPr lang="en-US" sz="2400" b="1" i="1" dirty="0" err="1">
                <a:solidFill>
                  <a:srgbClr val="00B050"/>
                </a:solidFill>
                <a:latin typeface="Times New Roman" pitchFamily="18" charset="0"/>
                <a:cs typeface="Times New Roman" pitchFamily="18" charset="0"/>
              </a:rPr>
              <a:t>Schenkein</a:t>
            </a:r>
            <a:r>
              <a:rPr lang="en-US" sz="2400" b="1" i="1" dirty="0">
                <a:solidFill>
                  <a:srgbClr val="00B050"/>
                </a:solidFill>
                <a:latin typeface="Times New Roman" pitchFamily="18" charset="0"/>
                <a:cs typeface="Times New Roman" pitchFamily="18" charset="0"/>
              </a:rPr>
              <a:t> et al. 1995</a:t>
            </a:r>
            <a:r>
              <a:rPr lang="en-US" sz="2400" dirty="0">
                <a:latin typeface="Times New Roman" pitchFamily="18" charset="0"/>
                <a:cs typeface="Times New Roman" pitchFamily="18" charset="0"/>
              </a:rPr>
              <a:t>: cigarette smoking was shown to be a risk factor </a:t>
            </a:r>
          </a:p>
          <a:p>
            <a:pPr>
              <a:lnSpc>
                <a:spcPct val="150000"/>
              </a:lnSpc>
              <a:buFont typeface="Arial" pitchFamily="34" charset="0"/>
              <a:buChar char="•"/>
            </a:pPr>
            <a:r>
              <a:rPr lang="en-US" sz="2400" dirty="0">
                <a:latin typeface="Times New Roman" pitchFamily="18" charset="0"/>
                <a:cs typeface="Times New Roman" pitchFamily="18" charset="0"/>
              </a:rPr>
              <a:t>Smokers with GAP had more affected teeth and greater mean levels of attachment loss</a:t>
            </a:r>
          </a:p>
          <a:p>
            <a:pPr>
              <a:lnSpc>
                <a:spcPct val="150000"/>
              </a:lnSpc>
              <a:buFont typeface="Arial" pitchFamily="34" charset="0"/>
              <a:buChar char="•"/>
            </a:pPr>
            <a:r>
              <a:rPr lang="en-US" sz="2400" dirty="0">
                <a:latin typeface="Times New Roman" pitchFamily="18" charset="0"/>
                <a:cs typeface="Times New Roman" pitchFamily="18" charset="0"/>
              </a:rPr>
              <a:t>IgG2 serum levels as well as antibody levels against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are significantly depressed in subjects with GAP who smoked. </a:t>
            </a:r>
          </a:p>
          <a:p>
            <a:pPr>
              <a:buNone/>
            </a:pPr>
            <a:endParaRPr lang="en-IN" dirty="0"/>
          </a:p>
        </p:txBody>
      </p:sp>
      <p:sp>
        <p:nvSpPr>
          <p:cNvPr id="4" name="Slide Number Placeholder 3"/>
          <p:cNvSpPr>
            <a:spLocks noGrp="1"/>
          </p:cNvSpPr>
          <p:nvPr>
            <p:ph type="sldNum" sz="quarter" idx="12"/>
          </p:nvPr>
        </p:nvSpPr>
        <p:spPr/>
        <p:txBody>
          <a:bodyPr/>
          <a:lstStyle/>
          <a:p>
            <a:fld id="{3EA8F7DC-4F65-4E02-AD7B-B7A4A4A60F4A}" type="slidenum">
              <a:rPr lang="en-IN" smtClean="0"/>
              <a:pPr/>
              <a:t>91</a:t>
            </a:fld>
            <a:endParaRPr lang="en-IN"/>
          </a:p>
        </p:txBody>
      </p:sp>
      <p:sp>
        <p:nvSpPr>
          <p:cNvPr id="6" name="Footer Placeholder 4"/>
          <p:cNvSpPr>
            <a:spLocks noGrp="1"/>
          </p:cNvSpPr>
          <p:nvPr>
            <p:ph type="ftr" sz="quarter" idx="11"/>
          </p:nvPr>
        </p:nvSpPr>
        <p:spPr>
          <a:xfrm>
            <a:off x="1785918" y="6543700"/>
            <a:ext cx="5357850"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5197"/>
          </a:xfrm>
        </p:spPr>
        <p:txBody>
          <a:bodyPr/>
          <a:lstStyle/>
          <a:p>
            <a:pPr algn="just">
              <a:lnSpc>
                <a:spcPct val="150000"/>
              </a:lnSpc>
              <a:buNone/>
            </a:pPr>
            <a:r>
              <a:rPr lang="en-US" sz="2800" b="1" i="1" dirty="0">
                <a:solidFill>
                  <a:srgbClr val="FFFF00"/>
                </a:solidFill>
                <a:latin typeface="Times New Roman" pitchFamily="18" charset="0"/>
                <a:cs typeface="Times New Roman" pitchFamily="18" charset="0"/>
              </a:rPr>
              <a:t>Current concept</a:t>
            </a:r>
          </a:p>
          <a:p>
            <a:pPr algn="just">
              <a:lnSpc>
                <a:spcPct val="150000"/>
              </a:lnSpc>
              <a:buFont typeface="Arial" pitchFamily="34" charset="0"/>
              <a:buChar char="•"/>
            </a:pPr>
            <a:r>
              <a:rPr lang="en-US" sz="2400" dirty="0">
                <a:latin typeface="Times New Roman" pitchFamily="18" charset="0"/>
                <a:cs typeface="Times New Roman" pitchFamily="18" charset="0"/>
              </a:rPr>
              <a:t>Aggressive forms of </a:t>
            </a:r>
            <a:r>
              <a:rPr lang="en-US" sz="2400" dirty="0" err="1">
                <a:latin typeface="Times New Roman" pitchFamily="18" charset="0"/>
                <a:cs typeface="Times New Roman" pitchFamily="18" charset="0"/>
              </a:rPr>
              <a:t>periodontitis</a:t>
            </a:r>
            <a:r>
              <a:rPr lang="en-US" sz="2400" dirty="0">
                <a:latin typeface="Times New Roman" pitchFamily="18" charset="0"/>
                <a:cs typeface="Times New Roman" pitchFamily="18" charset="0"/>
              </a:rPr>
              <a:t> are currently considered to be </a:t>
            </a:r>
            <a:r>
              <a:rPr lang="en-US" sz="2400" dirty="0" err="1">
                <a:latin typeface="Times New Roman" pitchFamily="18" charset="0"/>
                <a:cs typeface="Times New Roman" pitchFamily="18" charset="0"/>
              </a:rPr>
              <a:t>multifactorial</a:t>
            </a:r>
            <a:r>
              <a:rPr lang="en-US" sz="2400" dirty="0">
                <a:latin typeface="Times New Roman" pitchFamily="18" charset="0"/>
                <a:cs typeface="Times New Roman" pitchFamily="18" charset="0"/>
              </a:rPr>
              <a:t> diseases</a:t>
            </a:r>
          </a:p>
          <a:p>
            <a:pPr algn="just">
              <a:lnSpc>
                <a:spcPct val="150000"/>
              </a:lnSpc>
              <a:buFont typeface="Arial" pitchFamily="34" charset="0"/>
              <a:buChar char="•"/>
            </a:pPr>
            <a:r>
              <a:rPr lang="en-US" sz="2400" dirty="0">
                <a:latin typeface="Times New Roman" pitchFamily="18" charset="0"/>
                <a:cs typeface="Times New Roman" pitchFamily="18" charset="0"/>
              </a:rPr>
              <a:t>Inheritance of </a:t>
            </a: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 susceptibility is probably insufficient for the development of disease.</a:t>
            </a:r>
          </a:p>
          <a:p>
            <a:pPr algn="just">
              <a:lnSpc>
                <a:spcPct val="150000"/>
              </a:lnSpc>
              <a:buFont typeface="Arial" pitchFamily="34" charset="0"/>
              <a:buChar char="•"/>
            </a:pPr>
            <a:r>
              <a:rPr lang="en-US" sz="2400" dirty="0">
                <a:latin typeface="Times New Roman" pitchFamily="18" charset="0"/>
                <a:cs typeface="Times New Roman" pitchFamily="18" charset="0"/>
              </a:rPr>
              <a:t>Environmental exposure to potential pathogens endowed with specific virulence factors is also a necessary step.</a:t>
            </a:r>
          </a:p>
          <a:p>
            <a:pPr algn="just">
              <a:lnSpc>
                <a:spcPct val="150000"/>
              </a:lnSpc>
              <a:buFont typeface="Arial" pitchFamily="34" charset="0"/>
              <a:buChar char="•"/>
            </a:pPr>
            <a:r>
              <a:rPr lang="en-US" sz="2400" dirty="0">
                <a:latin typeface="Times New Roman" pitchFamily="18" charset="0"/>
                <a:cs typeface="Times New Roman" pitchFamily="18" charset="0"/>
              </a:rPr>
              <a:t>Host inability to effectively deal with the bacterial aggression and to avoid inflammatory tissue damage results in initiation of the disease process</a:t>
            </a:r>
          </a:p>
          <a:p>
            <a:endParaRPr lang="en-IN" sz="2400"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92</a:t>
            </a:fld>
            <a:endParaRPr lang="en-IN"/>
          </a:p>
        </p:txBody>
      </p:sp>
      <p:sp>
        <p:nvSpPr>
          <p:cNvPr id="6" name="Footer Placeholder 4"/>
          <p:cNvSpPr>
            <a:spLocks noGrp="1"/>
          </p:cNvSpPr>
          <p:nvPr>
            <p:ph type="ftr" sz="quarter" idx="11"/>
          </p:nvPr>
        </p:nvSpPr>
        <p:spPr>
          <a:xfrm>
            <a:off x="1714480" y="6543700"/>
            <a:ext cx="564360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EA8F7DC-4F65-4E02-AD7B-B7A4A4A60F4A}" type="slidenum">
              <a:rPr lang="en-IN" smtClean="0"/>
              <a:pPr/>
              <a:t>93</a:t>
            </a:fld>
            <a:endParaRPr lang="en-IN"/>
          </a:p>
        </p:txBody>
      </p:sp>
      <p:pic>
        <p:nvPicPr>
          <p:cNvPr id="6" name="Picture 2"/>
          <p:cNvPicPr>
            <a:picLocks noGrp="1" noChangeAspect="1" noChangeArrowheads="1"/>
          </p:cNvPicPr>
          <p:nvPr>
            <p:ph idx="1"/>
          </p:nvPr>
        </p:nvPicPr>
        <p:blipFill>
          <a:blip r:embed="rId2"/>
          <a:srcRect/>
          <a:stretch>
            <a:fillRect/>
          </a:stretch>
        </p:blipFill>
        <p:spPr bwMode="auto">
          <a:xfrm>
            <a:off x="457200" y="857232"/>
            <a:ext cx="8229600" cy="4214841"/>
          </a:xfrm>
          <a:prstGeom prst="rect">
            <a:avLst/>
          </a:prstGeom>
          <a:noFill/>
          <a:ln w="9525">
            <a:noFill/>
            <a:miter lim="800000"/>
            <a:headEnd/>
            <a:tailEnd/>
          </a:ln>
          <a:effectLst/>
        </p:spPr>
      </p:pic>
      <p:sp>
        <p:nvSpPr>
          <p:cNvPr id="7" name="Footer Placeholder 4"/>
          <p:cNvSpPr>
            <a:spLocks noGrp="1"/>
          </p:cNvSpPr>
          <p:nvPr>
            <p:ph type="ftr" sz="quarter" idx="11"/>
          </p:nvPr>
        </p:nvSpPr>
        <p:spPr>
          <a:xfrm>
            <a:off x="1571604" y="6543700"/>
            <a:ext cx="5929354"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73693"/>
          </a:xfrm>
        </p:spPr>
        <p:txBody>
          <a:bodyPr/>
          <a:lstStyle/>
          <a:p>
            <a:pPr>
              <a:lnSpc>
                <a:spcPct val="150000"/>
              </a:lnSpc>
              <a:buNone/>
            </a:pPr>
            <a:r>
              <a:rPr lang="en-IN" sz="2800" b="1" i="1" dirty="0">
                <a:solidFill>
                  <a:srgbClr val="FFFF00"/>
                </a:solidFill>
                <a:latin typeface="Times New Roman" pitchFamily="18" charset="0"/>
                <a:cs typeface="Times New Roman" pitchFamily="18" charset="0"/>
              </a:rPr>
              <a:t>Diagnosis:</a:t>
            </a:r>
          </a:p>
          <a:p>
            <a:pPr>
              <a:lnSpc>
                <a:spcPct val="150000"/>
              </a:lnSpc>
              <a:buNone/>
            </a:pPr>
            <a:r>
              <a:rPr lang="en-IN" sz="2400" dirty="0">
                <a:latin typeface="Times New Roman" pitchFamily="18" charset="0"/>
                <a:cs typeface="Times New Roman" pitchFamily="18" charset="0"/>
              </a:rPr>
              <a:t>1.Clinical</a:t>
            </a:r>
          </a:p>
          <a:p>
            <a:pPr>
              <a:lnSpc>
                <a:spcPct val="150000"/>
              </a:lnSpc>
              <a:buNone/>
            </a:pPr>
            <a:r>
              <a:rPr lang="en-IN" sz="2400" dirty="0">
                <a:latin typeface="Times New Roman" pitchFamily="18" charset="0"/>
                <a:cs typeface="Times New Roman" pitchFamily="18" charset="0"/>
              </a:rPr>
              <a:t>2.Microbiological</a:t>
            </a:r>
          </a:p>
          <a:p>
            <a:pPr>
              <a:lnSpc>
                <a:spcPct val="150000"/>
              </a:lnSpc>
              <a:buNone/>
            </a:pPr>
            <a:r>
              <a:rPr lang="en-IN" sz="2400" dirty="0">
                <a:latin typeface="Times New Roman" pitchFamily="18" charset="0"/>
                <a:cs typeface="Times New Roman" pitchFamily="18" charset="0"/>
              </a:rPr>
              <a:t>3.Evaluation of host defences</a:t>
            </a:r>
          </a:p>
          <a:p>
            <a:pPr>
              <a:lnSpc>
                <a:spcPct val="150000"/>
              </a:lnSpc>
              <a:buNone/>
            </a:pPr>
            <a:r>
              <a:rPr lang="en-IN" sz="2400" dirty="0">
                <a:latin typeface="Times New Roman" pitchFamily="18" charset="0"/>
                <a:cs typeface="Times New Roman" pitchFamily="18" charset="0"/>
              </a:rPr>
              <a:t>4.Genetic diagnosis</a:t>
            </a:r>
          </a:p>
        </p:txBody>
      </p:sp>
      <p:sp>
        <p:nvSpPr>
          <p:cNvPr id="5" name="Slide Number Placeholder 4"/>
          <p:cNvSpPr>
            <a:spLocks noGrp="1"/>
          </p:cNvSpPr>
          <p:nvPr>
            <p:ph type="sldNum" sz="quarter" idx="12"/>
          </p:nvPr>
        </p:nvSpPr>
        <p:spPr/>
        <p:txBody>
          <a:bodyPr/>
          <a:lstStyle/>
          <a:p>
            <a:fld id="{3EA8F7DC-4F65-4E02-AD7B-B7A4A4A60F4A}" type="slidenum">
              <a:rPr lang="en-IN" smtClean="0"/>
              <a:pPr/>
              <a:t>94</a:t>
            </a:fld>
            <a:endParaRPr lang="en-IN"/>
          </a:p>
        </p:txBody>
      </p:sp>
      <p:sp>
        <p:nvSpPr>
          <p:cNvPr id="6" name="Footer Placeholder 4"/>
          <p:cNvSpPr>
            <a:spLocks noGrp="1"/>
          </p:cNvSpPr>
          <p:nvPr>
            <p:ph type="ftr" sz="quarter" idx="11"/>
          </p:nvPr>
        </p:nvSpPr>
        <p:spPr>
          <a:xfrm>
            <a:off x="2143108" y="6472262"/>
            <a:ext cx="5500726"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329642" cy="5929354"/>
          </a:xfrm>
        </p:spPr>
        <p:txBody>
          <a:bodyPr/>
          <a:lstStyle/>
          <a:p>
            <a:pPr>
              <a:lnSpc>
                <a:spcPct val="140000"/>
              </a:lnSpc>
              <a:buNone/>
            </a:pPr>
            <a:r>
              <a:rPr lang="en-US" sz="2800" b="1" i="1" dirty="0">
                <a:solidFill>
                  <a:srgbClr val="FFFF00"/>
                </a:solidFill>
                <a:latin typeface="Times New Roman" pitchFamily="18" charset="0"/>
                <a:cs typeface="Times New Roman" pitchFamily="18" charset="0"/>
              </a:rPr>
              <a:t>Clinical diagnosis  </a:t>
            </a:r>
          </a:p>
          <a:p>
            <a:pPr>
              <a:lnSpc>
                <a:spcPct val="140000"/>
              </a:lnSpc>
              <a:buNone/>
            </a:pPr>
            <a:r>
              <a:rPr lang="en-US" sz="2400" dirty="0">
                <a:latin typeface="Times New Roman" pitchFamily="18" charset="0"/>
                <a:cs typeface="Times New Roman" pitchFamily="18" charset="0"/>
              </a:rPr>
              <a:t>Based on </a:t>
            </a:r>
          </a:p>
          <a:p>
            <a:pPr lvl="1">
              <a:lnSpc>
                <a:spcPct val="140000"/>
              </a:lnSpc>
            </a:pPr>
            <a:r>
              <a:rPr lang="en-US" sz="2400" dirty="0">
                <a:latin typeface="Times New Roman" pitchFamily="18" charset="0"/>
                <a:cs typeface="Times New Roman" pitchFamily="18" charset="0"/>
              </a:rPr>
              <a:t>Specific medical and dental history </a:t>
            </a:r>
          </a:p>
          <a:p>
            <a:pPr lvl="1">
              <a:lnSpc>
                <a:spcPct val="140000"/>
              </a:lnSpc>
            </a:pPr>
            <a:r>
              <a:rPr lang="en-US" sz="2400" dirty="0">
                <a:latin typeface="Times New Roman" pitchFamily="18" charset="0"/>
                <a:cs typeface="Times New Roman" pitchFamily="18" charset="0"/>
              </a:rPr>
              <a:t>Clinical examination of the </a:t>
            </a:r>
            <a:r>
              <a:rPr lang="en-US" sz="2400" dirty="0" err="1">
                <a:latin typeface="Times New Roman" pitchFamily="18" charset="0"/>
                <a:cs typeface="Times New Roman" pitchFamily="18" charset="0"/>
              </a:rPr>
              <a:t>periodontium</a:t>
            </a:r>
            <a:r>
              <a:rPr lang="en-US" sz="2400" dirty="0">
                <a:latin typeface="Times New Roman" pitchFamily="18" charset="0"/>
                <a:cs typeface="Times New Roman" pitchFamily="18" charset="0"/>
              </a:rPr>
              <a:t>. </a:t>
            </a:r>
          </a:p>
          <a:p>
            <a:pPr lvl="1">
              <a:lnSpc>
                <a:spcPct val="140000"/>
              </a:lnSpc>
            </a:pPr>
            <a:r>
              <a:rPr lang="en-US" sz="2400" dirty="0">
                <a:latin typeface="Times New Roman" pitchFamily="18" charset="0"/>
                <a:cs typeface="Times New Roman" pitchFamily="18" charset="0"/>
              </a:rPr>
              <a:t>Supplementation with other, more advanced aids to properly diagnose, treatment plan and monitor these diseases.</a:t>
            </a:r>
          </a:p>
          <a:p>
            <a:pPr>
              <a:lnSpc>
                <a:spcPct val="150000"/>
              </a:lnSpc>
            </a:pPr>
            <a:r>
              <a:rPr lang="en-US" sz="2400" dirty="0" err="1">
                <a:latin typeface="Times New Roman" pitchFamily="18" charset="0"/>
                <a:cs typeface="Times New Roman" pitchFamily="18" charset="0"/>
              </a:rPr>
              <a:t>AgP</a:t>
            </a:r>
            <a:r>
              <a:rPr lang="en-US" sz="2400" dirty="0">
                <a:latin typeface="Times New Roman" pitchFamily="18" charset="0"/>
                <a:cs typeface="Times New Roman" pitchFamily="18" charset="0"/>
              </a:rPr>
              <a:t> is diagnosed  -  primary &amp; secondary features described</a:t>
            </a:r>
          </a:p>
          <a:p>
            <a:pPr>
              <a:lnSpc>
                <a:spcPct val="150000"/>
              </a:lnSpc>
            </a:pPr>
            <a:r>
              <a:rPr lang="en-US" sz="2400" dirty="0">
                <a:latin typeface="Times New Roman" pitchFamily="18" charset="0"/>
                <a:cs typeface="Times New Roman" pitchFamily="18" charset="0"/>
              </a:rPr>
              <a:t>Based on the both clinical and laboratory aspects.</a:t>
            </a:r>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95</a:t>
            </a:fld>
            <a:endParaRPr lang="en-IN"/>
          </a:p>
        </p:txBody>
      </p:sp>
      <p:sp>
        <p:nvSpPr>
          <p:cNvPr id="6" name="Footer Placeholder 4"/>
          <p:cNvSpPr>
            <a:spLocks noGrp="1"/>
          </p:cNvSpPr>
          <p:nvPr>
            <p:ph type="ftr" sz="quarter" idx="11"/>
          </p:nvPr>
        </p:nvSpPr>
        <p:spPr>
          <a:xfrm>
            <a:off x="1428728" y="6472262"/>
            <a:ext cx="635798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73693"/>
          </a:xfrm>
        </p:spPr>
        <p:txBody>
          <a:bodyPr/>
          <a:lstStyle/>
          <a:p>
            <a:pPr>
              <a:lnSpc>
                <a:spcPct val="160000"/>
              </a:lnSpc>
              <a:buFont typeface="Arial" pitchFamily="34" charset="0"/>
              <a:buChar char="•"/>
            </a:pPr>
            <a:r>
              <a:rPr lang="en-US" sz="2400" dirty="0">
                <a:latin typeface="Times New Roman" pitchFamily="18" charset="0"/>
                <a:cs typeface="Times New Roman" pitchFamily="18" charset="0"/>
              </a:rPr>
              <a:t>Tentative diagnosis is based on:</a:t>
            </a:r>
          </a:p>
          <a:p>
            <a:pPr lvl="1">
              <a:lnSpc>
                <a:spcPct val="125000"/>
              </a:lnSpc>
            </a:pPr>
            <a:r>
              <a:rPr lang="en-US" sz="2400" dirty="0">
                <a:latin typeface="Times New Roman" pitchFamily="18" charset="0"/>
                <a:cs typeface="Times New Roman" pitchFamily="18" charset="0"/>
              </a:rPr>
              <a:t>No systemic involvement</a:t>
            </a:r>
          </a:p>
          <a:p>
            <a:pPr lvl="1">
              <a:lnSpc>
                <a:spcPct val="125000"/>
              </a:lnSpc>
            </a:pPr>
            <a:r>
              <a:rPr lang="en-US" sz="2400" dirty="0">
                <a:latin typeface="Times New Roman" pitchFamily="18" charset="0"/>
                <a:cs typeface="Times New Roman" pitchFamily="18" charset="0"/>
              </a:rPr>
              <a:t>Rapid attachment loss</a:t>
            </a:r>
          </a:p>
          <a:p>
            <a:pPr lvl="1">
              <a:lnSpc>
                <a:spcPct val="125000"/>
              </a:lnSpc>
            </a:pPr>
            <a:r>
              <a:rPr lang="en-US" sz="2400" dirty="0">
                <a:latin typeface="Times New Roman" pitchFamily="18" charset="0"/>
                <a:cs typeface="Times New Roman" pitchFamily="18" charset="0"/>
              </a:rPr>
              <a:t>Familial aggregation</a:t>
            </a:r>
          </a:p>
          <a:p>
            <a:pPr lvl="1">
              <a:lnSpc>
                <a:spcPct val="125000"/>
              </a:lnSpc>
            </a:pPr>
            <a:r>
              <a:rPr lang="en-US" sz="2400" dirty="0">
                <a:latin typeface="Times New Roman" pitchFamily="18" charset="0"/>
                <a:cs typeface="Times New Roman" pitchFamily="18" charset="0"/>
              </a:rPr>
              <a:t>Less amount of local factors when compared to the amount of destruction</a:t>
            </a:r>
          </a:p>
        </p:txBody>
      </p:sp>
      <p:sp>
        <p:nvSpPr>
          <p:cNvPr id="5" name="Slide Number Placeholder 4"/>
          <p:cNvSpPr>
            <a:spLocks noGrp="1"/>
          </p:cNvSpPr>
          <p:nvPr>
            <p:ph type="sldNum" sz="quarter" idx="12"/>
          </p:nvPr>
        </p:nvSpPr>
        <p:spPr/>
        <p:txBody>
          <a:bodyPr/>
          <a:lstStyle/>
          <a:p>
            <a:fld id="{3EA8F7DC-4F65-4E02-AD7B-B7A4A4A60F4A}" type="slidenum">
              <a:rPr lang="en-IN" smtClean="0"/>
              <a:pPr/>
              <a:t>96</a:t>
            </a:fld>
            <a:endParaRPr lang="en-IN"/>
          </a:p>
        </p:txBody>
      </p:sp>
      <p:sp>
        <p:nvSpPr>
          <p:cNvPr id="6" name="Footer Placeholder 4"/>
          <p:cNvSpPr>
            <a:spLocks noGrp="1"/>
          </p:cNvSpPr>
          <p:nvPr>
            <p:ph type="ftr" sz="quarter" idx="11"/>
          </p:nvPr>
        </p:nvSpPr>
        <p:spPr>
          <a:xfrm>
            <a:off x="1285852" y="6543700"/>
            <a:ext cx="635798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472518" cy="5786478"/>
          </a:xfrm>
        </p:spPr>
        <p:txBody>
          <a:bodyPr/>
          <a:lstStyle/>
          <a:p>
            <a:pPr>
              <a:lnSpc>
                <a:spcPct val="150000"/>
              </a:lnSpc>
              <a:buNone/>
            </a:pPr>
            <a:r>
              <a:rPr lang="en-US" sz="2400" b="1" i="1" dirty="0">
                <a:solidFill>
                  <a:srgbClr val="FFFF00"/>
                </a:solidFill>
                <a:latin typeface="Times New Roman" pitchFamily="18" charset="0"/>
                <a:cs typeface="Times New Roman" pitchFamily="18" charset="0"/>
              </a:rPr>
              <a:t>Microbiological diagnosis</a:t>
            </a:r>
          </a:p>
          <a:p>
            <a:pPr>
              <a:lnSpc>
                <a:spcPct val="150000"/>
              </a:lnSpc>
              <a:buFont typeface="Arial" pitchFamily="34" charset="0"/>
              <a:buChar char="•"/>
            </a:pPr>
            <a:r>
              <a:rPr lang="en-US" sz="2400" dirty="0">
                <a:latin typeface="Times New Roman" pitchFamily="18" charset="0"/>
                <a:cs typeface="Times New Roman" pitchFamily="18" charset="0"/>
              </a:rPr>
              <a:t>Presence of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P.g</a:t>
            </a:r>
            <a:endParaRPr lang="en-US" sz="2400" dirty="0">
              <a:latin typeface="Times New Roman" pitchFamily="18" charset="0"/>
              <a:cs typeface="Times New Roman" pitchFamily="18" charset="0"/>
            </a:endParaRPr>
          </a:p>
          <a:p>
            <a:pPr>
              <a:lnSpc>
                <a:spcPct val="150000"/>
              </a:lnSpc>
              <a:buFont typeface="Arial" pitchFamily="34" charset="0"/>
              <a:buChar char="•"/>
            </a:pP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 transmitted to other family members</a:t>
            </a:r>
          </a:p>
          <a:p>
            <a:pPr>
              <a:lnSpc>
                <a:spcPct val="150000"/>
              </a:lnSpc>
              <a:buFont typeface="Arial" pitchFamily="34" charset="0"/>
              <a:buChar char="•"/>
            </a:pPr>
            <a:r>
              <a:rPr lang="en-US" sz="2400" dirty="0">
                <a:latin typeface="Times New Roman" pitchFamily="18" charset="0"/>
                <a:cs typeface="Times New Roman" pitchFamily="18" charset="0"/>
              </a:rPr>
              <a:t>Microbial testing of spouses and other family members</a:t>
            </a:r>
          </a:p>
          <a:p>
            <a:pPr>
              <a:lnSpc>
                <a:spcPct val="150000"/>
              </a:lnSpc>
              <a:buFont typeface="Arial" pitchFamily="34" charset="0"/>
              <a:buChar char="•"/>
            </a:pPr>
            <a:r>
              <a:rPr lang="en-US" sz="2400" dirty="0">
                <a:latin typeface="Times New Roman" pitchFamily="18" charset="0"/>
                <a:cs typeface="Times New Roman" pitchFamily="18" charset="0"/>
              </a:rPr>
              <a:t> Useful for - initial diagnosis</a:t>
            </a:r>
          </a:p>
          <a:p>
            <a:pPr>
              <a:lnSpc>
                <a:spcPct val="150000"/>
              </a:lnSpc>
              <a:buNone/>
            </a:pPr>
            <a:r>
              <a:rPr lang="en-US" sz="2400" dirty="0">
                <a:latin typeface="Times New Roman" pitchFamily="18" charset="0"/>
                <a:cs typeface="Times New Roman" pitchFamily="18" charset="0"/>
              </a:rPr>
              <a:t>                       establish a differential diagnosis</a:t>
            </a:r>
          </a:p>
          <a:p>
            <a:pPr>
              <a:lnSpc>
                <a:spcPct val="150000"/>
              </a:lnSpc>
              <a:buNone/>
            </a:pPr>
            <a:r>
              <a:rPr lang="en-US" sz="2400" dirty="0">
                <a:latin typeface="Times New Roman" pitchFamily="18" charset="0"/>
                <a:cs typeface="Times New Roman" pitchFamily="18" charset="0"/>
              </a:rPr>
              <a:t>                        re-evaluation and recall phase</a:t>
            </a:r>
          </a:p>
          <a:p>
            <a:pPr>
              <a:lnSpc>
                <a:spcPct val="150000"/>
              </a:lnSpc>
              <a:buNone/>
            </a:pPr>
            <a:r>
              <a:rPr lang="en-US" sz="2400" dirty="0">
                <a:latin typeface="Times New Roman" pitchFamily="18" charset="0"/>
                <a:cs typeface="Times New Roman" pitchFamily="18" charset="0"/>
              </a:rPr>
              <a:t>                        at different stages of the treatment plan </a:t>
            </a:r>
          </a:p>
          <a:p>
            <a:pPr>
              <a:lnSpc>
                <a:spcPct val="150000"/>
              </a:lnSpc>
              <a:buNone/>
            </a:pP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2214546" y="6686576"/>
            <a:ext cx="5286412"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97</a:t>
            </a:fld>
            <a:endParaRPr lang="en-IN"/>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58204" cy="5500726"/>
          </a:xfrm>
        </p:spPr>
        <p:txBody>
          <a:bodyPr/>
          <a:lstStyle/>
          <a:p>
            <a:pPr>
              <a:lnSpc>
                <a:spcPct val="150000"/>
              </a:lnSpc>
              <a:buNone/>
              <a:defRPr/>
            </a:pPr>
            <a:r>
              <a:rPr lang="en-US" sz="2800" b="1" i="1" dirty="0">
                <a:solidFill>
                  <a:srgbClr val="FFFF00"/>
                </a:solidFill>
                <a:latin typeface="Times New Roman" pitchFamily="18" charset="0"/>
                <a:cs typeface="Times New Roman" pitchFamily="18" charset="0"/>
              </a:rPr>
              <a:t>Culture Methods</a:t>
            </a:r>
          </a:p>
          <a:p>
            <a:pPr algn="just">
              <a:lnSpc>
                <a:spcPct val="150000"/>
              </a:lnSpc>
              <a:buFont typeface="Arial" pitchFamily="34" charset="0"/>
              <a:buChar char="•"/>
              <a:defRPr/>
            </a:pPr>
            <a:r>
              <a:rPr lang="en-US" sz="2400" dirty="0">
                <a:latin typeface="Times New Roman" pitchFamily="18" charset="0"/>
                <a:cs typeface="Times New Roman" pitchFamily="18" charset="0"/>
              </a:rPr>
              <a:t>Only current method capable of determining the in vitro antimicrobial susceptibility of periodontal pathogens.</a:t>
            </a:r>
          </a:p>
          <a:p>
            <a:pPr algn="just">
              <a:lnSpc>
                <a:spcPct val="150000"/>
              </a:lnSpc>
              <a:buFont typeface="Arial" pitchFamily="34" charset="0"/>
              <a:buChar char="•"/>
              <a:defRPr/>
            </a:pPr>
            <a:r>
              <a:rPr lang="en-US" sz="2400" dirty="0">
                <a:latin typeface="Times New Roman" pitchFamily="18" charset="0"/>
                <a:cs typeface="Times New Roman" pitchFamily="18" charset="0"/>
              </a:rPr>
              <a:t>Provide    a    quantitative    measurement    of   all    major    viable microorganisms in the specimen.         </a:t>
            </a:r>
          </a:p>
          <a:p>
            <a:pPr algn="just">
              <a:lnSpc>
                <a:spcPct val="150000"/>
              </a:lnSpc>
              <a:buFont typeface="Arial" pitchFamily="34" charset="0"/>
              <a:buChar char="•"/>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 Malachite green </a:t>
            </a:r>
            <a:r>
              <a:rPr lang="en-US" sz="2400" dirty="0" err="1">
                <a:latin typeface="Times New Roman" pitchFamily="18" charset="0"/>
                <a:cs typeface="Times New Roman" pitchFamily="18" charset="0"/>
              </a:rPr>
              <a:t>bacitracin</a:t>
            </a:r>
            <a:r>
              <a:rPr lang="en-US" sz="2400" dirty="0">
                <a:latin typeface="Times New Roman" pitchFamily="18" charset="0"/>
                <a:cs typeface="Times New Roman" pitchFamily="18" charset="0"/>
              </a:rPr>
              <a:t> agar</a:t>
            </a:r>
          </a:p>
          <a:p>
            <a:pPr algn="just">
              <a:lnSpc>
                <a:spcPct val="150000"/>
              </a:lnSpc>
              <a:buFont typeface="Arial" pitchFamily="34" charset="0"/>
              <a:buChar char="•"/>
              <a:defRPr/>
            </a:pPr>
            <a:r>
              <a:rPr lang="en-US" sz="2400" dirty="0">
                <a:latin typeface="Times New Roman" pitchFamily="18" charset="0"/>
                <a:cs typeface="Times New Roman" pitchFamily="18" charset="0"/>
              </a:rPr>
              <a:t>TSBV agar is an excellent  medium  for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a:t>
            </a:r>
            <a:endParaRPr lang="en-IN"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214414" y="6686576"/>
            <a:ext cx="6215106"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98</a:t>
            </a:fld>
            <a:endParaRPr lang="en-IN"/>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8007"/>
          </a:xfrm>
        </p:spPr>
        <p:txBody>
          <a:bodyPr/>
          <a:lstStyle/>
          <a:p>
            <a:pPr>
              <a:buNone/>
            </a:pPr>
            <a:r>
              <a:rPr lang="en-US" sz="2800" b="1" i="1" dirty="0">
                <a:solidFill>
                  <a:srgbClr val="FFFF00"/>
                </a:solidFill>
                <a:latin typeface="Times New Roman" pitchFamily="18" charset="0"/>
                <a:cs typeface="Times New Roman" pitchFamily="18" charset="0"/>
              </a:rPr>
              <a:t>Immunodiagnostic Methods</a:t>
            </a:r>
          </a:p>
          <a:p>
            <a:pPr>
              <a:lnSpc>
                <a:spcPct val="150000"/>
              </a:lnSpc>
              <a:buNone/>
            </a:pPr>
            <a:r>
              <a:rPr lang="en-US" sz="2400" b="1" i="1" dirty="0" err="1">
                <a:solidFill>
                  <a:srgbClr val="00B050"/>
                </a:solidFill>
                <a:latin typeface="Times New Roman" pitchFamily="18" charset="0"/>
                <a:cs typeface="Times New Roman" pitchFamily="18" charset="0"/>
              </a:rPr>
              <a:t>Bonta</a:t>
            </a:r>
            <a:r>
              <a:rPr lang="en-US" sz="2400" b="1" i="1" dirty="0">
                <a:solidFill>
                  <a:srgbClr val="00B050"/>
                </a:solidFill>
                <a:latin typeface="Times New Roman" pitchFamily="18" charset="0"/>
                <a:cs typeface="Times New Roman" pitchFamily="18" charset="0"/>
              </a:rPr>
              <a:t> et al (1985) </a:t>
            </a:r>
            <a:r>
              <a:rPr lang="en-US" sz="2400" dirty="0">
                <a:latin typeface="Times New Roman" pitchFamily="18" charset="0"/>
                <a:cs typeface="Times New Roman" pitchFamily="18" charset="0"/>
              </a:rPr>
              <a:t>described an indirect </a:t>
            </a:r>
            <a:r>
              <a:rPr lang="en-US" sz="2400" dirty="0" err="1">
                <a:latin typeface="Times New Roman" pitchFamily="18" charset="0"/>
                <a:cs typeface="Times New Roman" pitchFamily="18" charset="0"/>
              </a:rPr>
              <a:t>immunoflourescence</a:t>
            </a:r>
            <a:r>
              <a:rPr lang="en-US" sz="2400" dirty="0">
                <a:latin typeface="Times New Roman" pitchFamily="18" charset="0"/>
                <a:cs typeface="Times New Roman" pitchFamily="18" charset="0"/>
              </a:rPr>
              <a:t> identification method of </a:t>
            </a:r>
            <a:r>
              <a:rPr lang="en-US" sz="2400" dirty="0" err="1">
                <a:latin typeface="Times New Roman" pitchFamily="18" charset="0"/>
                <a:cs typeface="Times New Roman" pitchFamily="18" charset="0"/>
              </a:rPr>
              <a:t>A.a</a:t>
            </a:r>
            <a:r>
              <a:rPr lang="en-US" sz="2400" dirty="0">
                <a:latin typeface="Times New Roman" pitchFamily="18" charset="0"/>
                <a:cs typeface="Times New Roman" pitchFamily="18" charset="0"/>
              </a:rPr>
              <a:t>. with a detection limit of 500 cells/ml, a sensitivity of 82 - 100% and a specificity of 88-92% compared with selective &amp; nonselective culture.</a:t>
            </a:r>
          </a:p>
          <a:p>
            <a:pPr>
              <a:lnSpc>
                <a:spcPct val="150000"/>
              </a:lnSpc>
              <a:buFont typeface="Arial" pitchFamily="34" charset="0"/>
              <a:buChar char="•"/>
              <a:defRPr/>
            </a:pPr>
            <a:r>
              <a:rPr lang="en-US" sz="2400" dirty="0">
                <a:latin typeface="Times New Roman" pitchFamily="18" charset="0"/>
                <a:cs typeface="Times New Roman" pitchFamily="18" charset="0"/>
              </a:rPr>
              <a:t>Bacterial concentration </a:t>
            </a:r>
            <a:r>
              <a:rPr lang="en-US" sz="2400" dirty="0" err="1">
                <a:latin typeface="Times New Roman" pitchFamily="18" charset="0"/>
                <a:cs typeface="Times New Roman" pitchFamily="18" charset="0"/>
              </a:rPr>
              <a:t>fluroscene</a:t>
            </a:r>
            <a:r>
              <a:rPr lang="en-US" sz="2400" dirty="0">
                <a:latin typeface="Times New Roman" pitchFamily="18" charset="0"/>
                <a:cs typeface="Times New Roman" pitchFamily="18" charset="0"/>
              </a:rPr>
              <a:t> immunoassay.</a:t>
            </a:r>
          </a:p>
          <a:p>
            <a:pPr>
              <a:buFont typeface="Arial" pitchFamily="34" charset="0"/>
              <a:buChar char="•"/>
            </a:pPr>
            <a:r>
              <a:rPr lang="en-US" sz="2400" dirty="0" err="1">
                <a:latin typeface="Times New Roman" pitchFamily="18" charset="0"/>
                <a:cs typeface="Times New Roman" pitchFamily="18" charset="0"/>
              </a:rPr>
              <a:t>Evalusite</a:t>
            </a:r>
            <a:r>
              <a:rPr lang="en-US" sz="2400" dirty="0">
                <a:latin typeface="Times New Roman" pitchFamily="18" charset="0"/>
                <a:cs typeface="Times New Roman" pitchFamily="18" charset="0"/>
              </a:rPr>
              <a:t> test</a:t>
            </a:r>
          </a:p>
          <a:p>
            <a:pPr>
              <a:buFont typeface="Arial" pitchFamily="34" charset="0"/>
              <a:buChar char="•"/>
            </a:pPr>
            <a:r>
              <a:rPr lang="en-US" sz="2400" dirty="0">
                <a:latin typeface="Times New Roman" pitchFamily="18" charset="0"/>
                <a:cs typeface="Times New Roman" pitchFamily="18" charset="0"/>
              </a:rPr>
              <a:t>Nucleic acid probes</a:t>
            </a:r>
          </a:p>
          <a:p>
            <a:pPr>
              <a:buFont typeface="Arial" pitchFamily="34" charset="0"/>
              <a:buChar char="•"/>
            </a:pPr>
            <a:r>
              <a:rPr lang="en-US" sz="2400" dirty="0">
                <a:latin typeface="Times New Roman" pitchFamily="18" charset="0"/>
                <a:cs typeface="Times New Roman" pitchFamily="18" charset="0"/>
              </a:rPr>
              <a:t>Polymerase chain reaction</a:t>
            </a:r>
          </a:p>
          <a:p>
            <a:pPr>
              <a:lnSpc>
                <a:spcPct val="150000"/>
              </a:lnSpc>
              <a:buNone/>
            </a:pPr>
            <a:endParaRPr lang="en-US" sz="2400" dirty="0">
              <a:latin typeface="Times New Roman" pitchFamily="18" charset="0"/>
              <a:cs typeface="Times New Roman" pitchFamily="18" charset="0"/>
            </a:endParaRPr>
          </a:p>
          <a:p>
            <a:pPr>
              <a:buNone/>
            </a:pPr>
            <a:endParaRPr lang="en-IN" dirty="0"/>
          </a:p>
        </p:txBody>
      </p:sp>
      <p:sp>
        <p:nvSpPr>
          <p:cNvPr id="4" name="Footer Placeholder 3"/>
          <p:cNvSpPr>
            <a:spLocks noGrp="1"/>
          </p:cNvSpPr>
          <p:nvPr>
            <p:ph type="ftr" sz="quarter" idx="11"/>
          </p:nvPr>
        </p:nvSpPr>
        <p:spPr>
          <a:xfrm>
            <a:off x="2285984" y="6615138"/>
            <a:ext cx="5143536" cy="457200"/>
          </a:xfrm>
        </p:spPr>
        <p:txBody>
          <a:bodyPr/>
          <a:lstStyle/>
          <a:p>
            <a:r>
              <a:rPr lang="en-IN" dirty="0" err="1"/>
              <a:t>Lindhe</a:t>
            </a:r>
            <a:r>
              <a:rPr lang="en-IN" dirty="0"/>
              <a:t> – Textbook of clinical periodontology,5</a:t>
            </a:r>
            <a:r>
              <a:rPr lang="en-IN" baseline="30000" dirty="0"/>
              <a:t>th</a:t>
            </a:r>
            <a:r>
              <a:rPr lang="en-IN" dirty="0"/>
              <a:t> edition</a:t>
            </a:r>
          </a:p>
          <a:p>
            <a:endParaRPr lang="en-IN" dirty="0"/>
          </a:p>
          <a:p>
            <a:endParaRPr lang="en-IN" dirty="0"/>
          </a:p>
        </p:txBody>
      </p:sp>
      <p:sp>
        <p:nvSpPr>
          <p:cNvPr id="5" name="Slide Number Placeholder 4"/>
          <p:cNvSpPr>
            <a:spLocks noGrp="1"/>
          </p:cNvSpPr>
          <p:nvPr>
            <p:ph type="sldNum" sz="quarter" idx="12"/>
          </p:nvPr>
        </p:nvSpPr>
        <p:spPr/>
        <p:txBody>
          <a:bodyPr/>
          <a:lstStyle/>
          <a:p>
            <a:fld id="{3EA8F7DC-4F65-4E02-AD7B-B7A4A4A60F4A}" type="slidenum">
              <a:rPr lang="en-IN" smtClean="0"/>
              <a:pPr/>
              <a:t>99</a:t>
            </a:fld>
            <a:endParaRPr lang="en-IN"/>
          </a:p>
        </p:txBody>
      </p:sp>
    </p:spTree>
  </p:cSld>
  <p:clrMapOvr>
    <a:masterClrMapping/>
  </p:clrMapOvr>
  <p:transition/>
</p:sld>
</file>

<file path=ppt/theme/theme1.xml><?xml version="1.0" encoding="utf-8"?>
<a:theme xmlns:a="http://schemas.openxmlformats.org/drawingml/2006/main" name="Theme5">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2458</TotalTime>
  <Words>8853</Words>
  <Application>Microsoft Office PowerPoint</Application>
  <PresentationFormat>On-screen Show (4:3)</PresentationFormat>
  <Paragraphs>1048</Paragraphs>
  <Slides>135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135</vt:i4>
      </vt:variant>
    </vt:vector>
  </HeadingPairs>
  <TitlesOfParts>
    <vt:vector size="141" baseType="lpstr">
      <vt:lpstr>Arial</vt:lpstr>
      <vt:lpstr>Calibri</vt:lpstr>
      <vt:lpstr>Times New Roman</vt:lpstr>
      <vt:lpstr>Verdana</vt:lpstr>
      <vt:lpstr>Wingdings</vt:lpstr>
      <vt:lpstr>Theme5</vt:lpstr>
      <vt:lpstr>Aggressive Periodontitis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Aggressive Periodontitis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Aggressive Periodontitis</dc:title>
  <dc:creator>bshalini</dc:creator>
  <cp:lastModifiedBy>meghana ache</cp:lastModifiedBy>
  <cp:revision>69</cp:revision>
  <dcterms:created xsi:type="dcterms:W3CDTF">2015-09-20T12:35:10Z</dcterms:created>
  <dcterms:modified xsi:type="dcterms:W3CDTF">2022-04-07T10:05:16Z</dcterms:modified>
</cp:coreProperties>
</file>